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1"/>
  </p:sldMasterIdLst>
  <p:notesMasterIdLst>
    <p:notesMasterId r:id="rId23"/>
  </p:notesMasterIdLst>
  <p:handoutMasterIdLst>
    <p:handoutMasterId r:id="rId24"/>
  </p:handoutMasterIdLst>
  <p:sldIdLst>
    <p:sldId id="310" r:id="rId2"/>
    <p:sldId id="274" r:id="rId3"/>
    <p:sldId id="292" r:id="rId4"/>
    <p:sldId id="305" r:id="rId5"/>
    <p:sldId id="258" r:id="rId6"/>
    <p:sldId id="268" r:id="rId7"/>
    <p:sldId id="271" r:id="rId8"/>
    <p:sldId id="272" r:id="rId9"/>
    <p:sldId id="273" r:id="rId10"/>
    <p:sldId id="270" r:id="rId11"/>
    <p:sldId id="298" r:id="rId12"/>
    <p:sldId id="299" r:id="rId13"/>
    <p:sldId id="276" r:id="rId14"/>
    <p:sldId id="300" r:id="rId15"/>
    <p:sldId id="283" r:id="rId16"/>
    <p:sldId id="284" r:id="rId17"/>
    <p:sldId id="285" r:id="rId18"/>
    <p:sldId id="286" r:id="rId19"/>
    <p:sldId id="287" r:id="rId20"/>
    <p:sldId id="288" r:id="rId21"/>
    <p:sldId id="296" r:id="rId2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734965-673D-4A25-9E67-2AE11745564D}"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87152D12-0FEB-47E1-BAFC-BC131CF802C0}">
      <dgm:prSet phldrT="[Text]" custT="1"/>
      <dgm:spPr/>
      <dgm:t>
        <a:bodyPr/>
        <a:lstStyle/>
        <a:p>
          <a:pPr>
            <a:lnSpc>
              <a:spcPct val="100000"/>
            </a:lnSpc>
            <a:spcAft>
              <a:spcPts val="0"/>
            </a:spcAft>
          </a:pPr>
          <a:r>
            <a:rPr lang="en-US" sz="1200" b="1" dirty="0" smtClean="0">
              <a:solidFill>
                <a:schemeClr val="tx1"/>
              </a:solidFill>
            </a:rPr>
            <a:t>Timely Determination of Requirements </a:t>
          </a:r>
        </a:p>
        <a:p>
          <a:pPr>
            <a:lnSpc>
              <a:spcPct val="100000"/>
            </a:lnSpc>
            <a:spcAft>
              <a:spcPts val="0"/>
            </a:spcAft>
          </a:pPr>
          <a:r>
            <a:rPr lang="en-US" sz="1200" b="1" dirty="0" smtClean="0">
              <a:solidFill>
                <a:schemeClr val="tx1"/>
              </a:solidFill>
            </a:rPr>
            <a:t>(Goods/Works/ Services)</a:t>
          </a:r>
          <a:endParaRPr lang="en-US" sz="1200" b="1" dirty="0">
            <a:solidFill>
              <a:schemeClr val="tx1"/>
            </a:solidFill>
          </a:endParaRPr>
        </a:p>
      </dgm:t>
    </dgm:pt>
    <dgm:pt modelId="{0D7FAF16-E8A4-42AF-8A39-D40D371468B9}" type="parTrans" cxnId="{1C77311D-F272-43FE-9D7E-CC852F687591}">
      <dgm:prSet/>
      <dgm:spPr/>
      <dgm:t>
        <a:bodyPr/>
        <a:lstStyle/>
        <a:p>
          <a:endParaRPr lang="en-US" sz="1200"/>
        </a:p>
      </dgm:t>
    </dgm:pt>
    <dgm:pt modelId="{7962294F-D4CD-4A79-AA3F-3C3FF7FDDA98}" type="sibTrans" cxnId="{1C77311D-F272-43FE-9D7E-CC852F687591}">
      <dgm:prSet/>
      <dgm:spPr/>
      <dgm:t>
        <a:bodyPr/>
        <a:lstStyle/>
        <a:p>
          <a:endParaRPr lang="en-US" sz="1200"/>
        </a:p>
      </dgm:t>
    </dgm:pt>
    <dgm:pt modelId="{67824C04-39E1-428C-8627-77D2FE5AA580}">
      <dgm:prSet phldrT="[Text]" custT="1"/>
      <dgm:spPr/>
      <dgm:t>
        <a:bodyPr/>
        <a:lstStyle/>
        <a:p>
          <a:pPr algn="ctr">
            <a:lnSpc>
              <a:spcPct val="100000"/>
            </a:lnSpc>
            <a:spcAft>
              <a:spcPts val="0"/>
            </a:spcAft>
          </a:pPr>
          <a:r>
            <a:rPr lang="en-US" sz="1200" b="1" dirty="0" smtClean="0">
              <a:solidFill>
                <a:schemeClr val="tx1"/>
              </a:solidFill>
            </a:rPr>
            <a:t>Type of Bidding</a:t>
          </a:r>
        </a:p>
        <a:p>
          <a:pPr algn="l">
            <a:lnSpc>
              <a:spcPct val="100000"/>
            </a:lnSpc>
            <a:spcAft>
              <a:spcPts val="0"/>
            </a:spcAft>
          </a:pPr>
          <a:r>
            <a:rPr lang="en-US" sz="1200" b="1" dirty="0" smtClean="0">
              <a:solidFill>
                <a:schemeClr val="tx1"/>
              </a:solidFill>
            </a:rPr>
            <a:t>-Single Stage Single Envelope</a:t>
          </a:r>
        </a:p>
        <a:p>
          <a:pPr algn="l">
            <a:lnSpc>
              <a:spcPct val="100000"/>
            </a:lnSpc>
            <a:spcAft>
              <a:spcPts val="0"/>
            </a:spcAft>
          </a:pPr>
          <a:r>
            <a:rPr lang="en-US" sz="1200" b="1" dirty="0" smtClean="0">
              <a:solidFill>
                <a:schemeClr val="tx1"/>
              </a:solidFill>
            </a:rPr>
            <a:t>-Single Stage Two Envelope</a:t>
          </a:r>
        </a:p>
        <a:p>
          <a:pPr algn="l">
            <a:lnSpc>
              <a:spcPct val="100000"/>
            </a:lnSpc>
            <a:spcAft>
              <a:spcPts val="0"/>
            </a:spcAft>
          </a:pPr>
          <a:r>
            <a:rPr lang="en-US" sz="1200" b="1" dirty="0" smtClean="0">
              <a:solidFill>
                <a:schemeClr val="tx1"/>
              </a:solidFill>
            </a:rPr>
            <a:t>-Two Stage</a:t>
          </a:r>
          <a:endParaRPr lang="en-US" sz="1200" b="1" dirty="0">
            <a:solidFill>
              <a:schemeClr val="tx1"/>
            </a:solidFill>
          </a:endParaRPr>
        </a:p>
      </dgm:t>
    </dgm:pt>
    <dgm:pt modelId="{82992122-3248-4E22-A5B8-3C28975C7991}" type="parTrans" cxnId="{93AFF298-473F-4F4C-9593-14EA3F28549A}">
      <dgm:prSet/>
      <dgm:spPr/>
      <dgm:t>
        <a:bodyPr/>
        <a:lstStyle/>
        <a:p>
          <a:endParaRPr lang="en-US" sz="1200"/>
        </a:p>
      </dgm:t>
    </dgm:pt>
    <dgm:pt modelId="{5D22967E-EC14-4852-9CE4-73FDF3CA3A2D}" type="sibTrans" cxnId="{93AFF298-473F-4F4C-9593-14EA3F28549A}">
      <dgm:prSet/>
      <dgm:spPr/>
      <dgm:t>
        <a:bodyPr/>
        <a:lstStyle/>
        <a:p>
          <a:endParaRPr lang="en-US" sz="1200"/>
        </a:p>
      </dgm:t>
    </dgm:pt>
    <dgm:pt modelId="{17317472-C7A2-4355-9ECF-09BFA1DEF16B}">
      <dgm:prSet phldrT="[Text]" custT="1"/>
      <dgm:spPr/>
      <dgm:t>
        <a:bodyPr/>
        <a:lstStyle/>
        <a:p>
          <a:pPr algn="ctr"/>
          <a:r>
            <a:rPr lang="en-US" sz="1200" b="1" dirty="0" smtClean="0">
              <a:solidFill>
                <a:schemeClr val="tx1"/>
              </a:solidFill>
            </a:rPr>
            <a:t>Bid Evaluation</a:t>
          </a:r>
        </a:p>
        <a:p>
          <a:pPr algn="l"/>
          <a:r>
            <a:rPr lang="en-US" sz="1200" b="1" dirty="0" smtClean="0">
              <a:solidFill>
                <a:schemeClr val="tx1"/>
              </a:solidFill>
            </a:rPr>
            <a:t>-General Compliance to Bid Conditions</a:t>
          </a:r>
        </a:p>
        <a:p>
          <a:pPr algn="l"/>
          <a:r>
            <a:rPr lang="en-US" sz="1200" b="1" dirty="0" smtClean="0">
              <a:solidFill>
                <a:schemeClr val="tx1"/>
              </a:solidFill>
            </a:rPr>
            <a:t>-Qualification of Bidder </a:t>
          </a:r>
        </a:p>
        <a:p>
          <a:pPr algn="l"/>
          <a:r>
            <a:rPr lang="en-US" sz="1200" b="1" dirty="0" smtClean="0">
              <a:solidFill>
                <a:schemeClr val="tx1"/>
              </a:solidFill>
            </a:rPr>
            <a:t>-Technical &amp; Commercial Compliance</a:t>
          </a:r>
        </a:p>
        <a:p>
          <a:pPr algn="l"/>
          <a:r>
            <a:rPr lang="en-US" sz="1200" b="1" dirty="0" smtClean="0">
              <a:solidFill>
                <a:schemeClr val="tx1"/>
              </a:solidFill>
            </a:rPr>
            <a:t>-Capacity &amp; Capability of Bidder</a:t>
          </a:r>
        </a:p>
        <a:p>
          <a:pPr algn="l"/>
          <a:r>
            <a:rPr lang="en-US" sz="1200" b="1" dirty="0" smtClean="0">
              <a:solidFill>
                <a:schemeClr val="tx1"/>
              </a:solidFill>
            </a:rPr>
            <a:t>-Price</a:t>
          </a:r>
          <a:endParaRPr lang="en-US" sz="1200" b="1" dirty="0">
            <a:solidFill>
              <a:schemeClr val="tx1"/>
            </a:solidFill>
          </a:endParaRPr>
        </a:p>
      </dgm:t>
    </dgm:pt>
    <dgm:pt modelId="{0EBD95FD-660C-41DF-95EF-C04511971872}" type="parTrans" cxnId="{47B7B04A-844F-4474-AFE4-E155201DD2E3}">
      <dgm:prSet/>
      <dgm:spPr/>
      <dgm:t>
        <a:bodyPr/>
        <a:lstStyle/>
        <a:p>
          <a:endParaRPr lang="en-US" sz="1200"/>
        </a:p>
      </dgm:t>
    </dgm:pt>
    <dgm:pt modelId="{934C35B4-223C-4FB0-9EC1-6E837908CB13}" type="sibTrans" cxnId="{47B7B04A-844F-4474-AFE4-E155201DD2E3}">
      <dgm:prSet/>
      <dgm:spPr/>
      <dgm:t>
        <a:bodyPr/>
        <a:lstStyle/>
        <a:p>
          <a:endParaRPr lang="en-US" sz="1200"/>
        </a:p>
      </dgm:t>
    </dgm:pt>
    <dgm:pt modelId="{2F2A760F-FF87-4823-B276-F969E36F6242}">
      <dgm:prSet phldrT="[Text]" custT="1"/>
      <dgm:spPr/>
      <dgm:t>
        <a:bodyPr/>
        <a:lstStyle/>
        <a:p>
          <a:pPr algn="l">
            <a:lnSpc>
              <a:spcPct val="100000"/>
            </a:lnSpc>
            <a:spcAft>
              <a:spcPts val="0"/>
            </a:spcAft>
          </a:pPr>
          <a:r>
            <a:rPr lang="en-US" sz="1200" b="1" dirty="0" smtClean="0">
              <a:solidFill>
                <a:schemeClr val="tx1"/>
              </a:solidFill>
            </a:rPr>
            <a:t>-Award to Lowest </a:t>
          </a:r>
        </a:p>
        <a:p>
          <a:pPr algn="l">
            <a:lnSpc>
              <a:spcPct val="100000"/>
            </a:lnSpc>
            <a:spcAft>
              <a:spcPts val="0"/>
            </a:spcAft>
          </a:pPr>
          <a:r>
            <a:rPr lang="en-US" sz="1200" b="1" dirty="0" smtClean="0">
              <a:solidFill>
                <a:schemeClr val="tx1"/>
              </a:solidFill>
            </a:rPr>
            <a:t>Evaluated Responsive Bidder</a:t>
          </a:r>
        </a:p>
        <a:p>
          <a:pPr algn="l">
            <a:lnSpc>
              <a:spcPct val="100000"/>
            </a:lnSpc>
            <a:spcAft>
              <a:spcPts val="0"/>
            </a:spcAft>
          </a:pPr>
          <a:r>
            <a:rPr lang="en-US" sz="1200" b="1" dirty="0" smtClean="0">
              <a:solidFill>
                <a:schemeClr val="tx1"/>
              </a:solidFill>
            </a:rPr>
            <a:t>-Contract Signing </a:t>
          </a:r>
        </a:p>
        <a:p>
          <a:pPr algn="l">
            <a:lnSpc>
              <a:spcPct val="100000"/>
            </a:lnSpc>
            <a:spcAft>
              <a:spcPts val="0"/>
            </a:spcAft>
          </a:pPr>
          <a:r>
            <a:rPr lang="en-US" sz="1200" b="1" dirty="0" smtClean="0">
              <a:solidFill>
                <a:schemeClr val="tx1"/>
              </a:solidFill>
            </a:rPr>
            <a:t>- Performance Guarantee Submission</a:t>
          </a:r>
          <a:endParaRPr lang="en-US" sz="1200" b="1" dirty="0">
            <a:solidFill>
              <a:schemeClr val="tx1"/>
            </a:solidFill>
          </a:endParaRPr>
        </a:p>
      </dgm:t>
    </dgm:pt>
    <dgm:pt modelId="{1D5ED539-8D21-4627-80E7-88311511B03E}" type="parTrans" cxnId="{7F3EC4E0-7445-425C-B581-BAC4E467F295}">
      <dgm:prSet/>
      <dgm:spPr/>
      <dgm:t>
        <a:bodyPr/>
        <a:lstStyle/>
        <a:p>
          <a:endParaRPr lang="en-US" sz="1200"/>
        </a:p>
      </dgm:t>
    </dgm:pt>
    <dgm:pt modelId="{9D2DF3F4-98C8-480D-9780-8CE5C282BA10}" type="sibTrans" cxnId="{7F3EC4E0-7445-425C-B581-BAC4E467F295}">
      <dgm:prSet/>
      <dgm:spPr/>
      <dgm:t>
        <a:bodyPr/>
        <a:lstStyle/>
        <a:p>
          <a:endParaRPr lang="en-US" sz="1200"/>
        </a:p>
      </dgm:t>
    </dgm:pt>
    <dgm:pt modelId="{634C10D4-D93F-4F1F-A3AB-9EC117F38976}">
      <dgm:prSet phldrT="[Text]" custT="1"/>
      <dgm:spPr/>
      <dgm:t>
        <a:bodyPr/>
        <a:lstStyle/>
        <a:p>
          <a:r>
            <a:rPr lang="en-US" sz="1200" b="1" dirty="0" smtClean="0">
              <a:solidFill>
                <a:schemeClr val="tx1"/>
              </a:solidFill>
            </a:rPr>
            <a:t>Contract Monitoring/Follow up</a:t>
          </a:r>
          <a:endParaRPr lang="en-US" sz="1200" b="1" dirty="0">
            <a:solidFill>
              <a:schemeClr val="tx1"/>
            </a:solidFill>
          </a:endParaRPr>
        </a:p>
      </dgm:t>
    </dgm:pt>
    <dgm:pt modelId="{BA60FD98-CA73-48AE-B22F-C42E27B52DF0}" type="parTrans" cxnId="{EEA42FDF-0ADE-43B7-9C44-911B60484216}">
      <dgm:prSet/>
      <dgm:spPr/>
      <dgm:t>
        <a:bodyPr/>
        <a:lstStyle/>
        <a:p>
          <a:endParaRPr lang="en-US" sz="1200"/>
        </a:p>
      </dgm:t>
    </dgm:pt>
    <dgm:pt modelId="{8C6B7C8F-6E53-40EE-A652-A1C454472FEB}" type="sibTrans" cxnId="{EEA42FDF-0ADE-43B7-9C44-911B60484216}">
      <dgm:prSet/>
      <dgm:spPr/>
      <dgm:t>
        <a:bodyPr/>
        <a:lstStyle/>
        <a:p>
          <a:endParaRPr lang="en-US" sz="1200"/>
        </a:p>
      </dgm:t>
    </dgm:pt>
    <dgm:pt modelId="{C9B76A72-4ED8-40FB-BB56-BDE6A2EBAD94}">
      <dgm:prSet custT="1"/>
      <dgm:spPr/>
      <dgm:t>
        <a:bodyPr/>
        <a:lstStyle/>
        <a:p>
          <a:r>
            <a:rPr lang="en-US" sz="1200" b="1" dirty="0" smtClean="0">
              <a:solidFill>
                <a:schemeClr val="tx1"/>
              </a:solidFill>
            </a:rPr>
            <a:t>Finalization of Technical Specification &amp; Commercial Conditions</a:t>
          </a:r>
          <a:endParaRPr lang="en-US" sz="1200" b="1" dirty="0">
            <a:solidFill>
              <a:schemeClr val="tx1"/>
            </a:solidFill>
          </a:endParaRPr>
        </a:p>
      </dgm:t>
    </dgm:pt>
    <dgm:pt modelId="{95337035-7B24-4BD4-A931-7D473BE042F9}" type="parTrans" cxnId="{57D38E8D-9DE7-4AF0-8A85-B34622AF8BE3}">
      <dgm:prSet/>
      <dgm:spPr/>
      <dgm:t>
        <a:bodyPr/>
        <a:lstStyle/>
        <a:p>
          <a:endParaRPr lang="en-US" sz="1200"/>
        </a:p>
      </dgm:t>
    </dgm:pt>
    <dgm:pt modelId="{64BAA6F9-9019-416B-8FB9-D2BB6DBBC1A5}" type="sibTrans" cxnId="{57D38E8D-9DE7-4AF0-8A85-B34622AF8BE3}">
      <dgm:prSet/>
      <dgm:spPr/>
      <dgm:t>
        <a:bodyPr/>
        <a:lstStyle/>
        <a:p>
          <a:endParaRPr lang="en-US" sz="1200"/>
        </a:p>
      </dgm:t>
    </dgm:pt>
    <dgm:pt modelId="{B03F8105-53C8-4E2F-88D5-28E8300B6B22}">
      <dgm:prSet custT="1"/>
      <dgm:spPr/>
      <dgm:t>
        <a:bodyPr/>
        <a:lstStyle/>
        <a:p>
          <a:pPr algn="ctr">
            <a:lnSpc>
              <a:spcPct val="90000"/>
            </a:lnSpc>
            <a:spcAft>
              <a:spcPct val="35000"/>
            </a:spcAft>
          </a:pPr>
          <a:endParaRPr lang="en-US" sz="1200" dirty="0" smtClean="0"/>
        </a:p>
        <a:p>
          <a:pPr algn="ctr">
            <a:lnSpc>
              <a:spcPct val="90000"/>
            </a:lnSpc>
            <a:spcAft>
              <a:spcPct val="35000"/>
            </a:spcAft>
          </a:pPr>
          <a:endParaRPr lang="en-US" sz="1200" dirty="0" smtClean="0"/>
        </a:p>
        <a:p>
          <a:pPr algn="ctr">
            <a:lnSpc>
              <a:spcPct val="100000"/>
            </a:lnSpc>
            <a:spcAft>
              <a:spcPts val="0"/>
            </a:spcAft>
          </a:pPr>
          <a:r>
            <a:rPr lang="en-US" sz="1200" b="1" dirty="0" smtClean="0">
              <a:solidFill>
                <a:schemeClr val="tx1"/>
              </a:solidFill>
            </a:rPr>
            <a:t>Mode of Bidding</a:t>
          </a:r>
        </a:p>
        <a:p>
          <a:pPr algn="l">
            <a:lnSpc>
              <a:spcPct val="100000"/>
            </a:lnSpc>
            <a:spcAft>
              <a:spcPts val="0"/>
            </a:spcAft>
          </a:pPr>
          <a:r>
            <a:rPr lang="en-US" sz="1200" b="1" dirty="0" smtClean="0">
              <a:solidFill>
                <a:schemeClr val="tx1"/>
              </a:solidFill>
            </a:rPr>
            <a:t>-Open Tendering</a:t>
          </a:r>
        </a:p>
        <a:p>
          <a:pPr algn="l">
            <a:lnSpc>
              <a:spcPct val="100000"/>
            </a:lnSpc>
            <a:spcAft>
              <a:spcPts val="0"/>
            </a:spcAft>
          </a:pPr>
          <a:r>
            <a:rPr lang="en-US" sz="1200" b="1" dirty="0" smtClean="0">
              <a:solidFill>
                <a:schemeClr val="tx1"/>
              </a:solidFill>
            </a:rPr>
            <a:t>-Limited Tendering</a:t>
          </a:r>
        </a:p>
        <a:p>
          <a:pPr algn="l">
            <a:lnSpc>
              <a:spcPct val="100000"/>
            </a:lnSpc>
            <a:spcAft>
              <a:spcPts val="0"/>
            </a:spcAft>
          </a:pPr>
          <a:r>
            <a:rPr lang="en-US" sz="1200" b="1" dirty="0" smtClean="0">
              <a:solidFill>
                <a:schemeClr val="tx1"/>
              </a:solidFill>
            </a:rPr>
            <a:t>-Nomination</a:t>
          </a:r>
        </a:p>
        <a:p>
          <a:pPr algn="ctr">
            <a:lnSpc>
              <a:spcPct val="90000"/>
            </a:lnSpc>
            <a:spcAft>
              <a:spcPct val="35000"/>
            </a:spcAft>
          </a:pPr>
          <a:endParaRPr lang="en-US" sz="1200" dirty="0" smtClean="0"/>
        </a:p>
        <a:p>
          <a:pPr algn="ctr">
            <a:lnSpc>
              <a:spcPct val="90000"/>
            </a:lnSpc>
            <a:spcAft>
              <a:spcPct val="35000"/>
            </a:spcAft>
          </a:pPr>
          <a:endParaRPr lang="en-US" sz="1200" dirty="0"/>
        </a:p>
      </dgm:t>
    </dgm:pt>
    <dgm:pt modelId="{C48B95FD-AC86-4D84-921D-EF068097ED17}" type="parTrans" cxnId="{2B34B2D3-DE82-4E76-B0C7-502EE1CFFAE1}">
      <dgm:prSet/>
      <dgm:spPr/>
      <dgm:t>
        <a:bodyPr/>
        <a:lstStyle/>
        <a:p>
          <a:endParaRPr lang="en-US" sz="1200"/>
        </a:p>
      </dgm:t>
    </dgm:pt>
    <dgm:pt modelId="{20A2E4AA-B2C5-43B8-A083-41CC2C304D1B}" type="sibTrans" cxnId="{2B34B2D3-DE82-4E76-B0C7-502EE1CFFAE1}">
      <dgm:prSet/>
      <dgm:spPr/>
      <dgm:t>
        <a:bodyPr/>
        <a:lstStyle/>
        <a:p>
          <a:endParaRPr lang="en-US" sz="1200"/>
        </a:p>
      </dgm:t>
    </dgm:pt>
    <dgm:pt modelId="{AAC93F19-6687-4339-B512-EA30DADCC422}">
      <dgm:prSet custT="1"/>
      <dgm:spPr/>
      <dgm:t>
        <a:bodyPr/>
        <a:lstStyle/>
        <a:p>
          <a:pPr algn="ctr"/>
          <a:r>
            <a:rPr lang="en-US" sz="1200" b="1" dirty="0" smtClean="0">
              <a:solidFill>
                <a:schemeClr val="tx1"/>
              </a:solidFill>
            </a:rPr>
            <a:t>Bid Submission/Receipt</a:t>
          </a:r>
        </a:p>
        <a:p>
          <a:pPr algn="l"/>
          <a:r>
            <a:rPr lang="en-US" sz="1200" b="1" dirty="0" smtClean="0">
              <a:solidFill>
                <a:schemeClr val="tx1"/>
              </a:solidFill>
            </a:rPr>
            <a:t>-e-bids</a:t>
          </a:r>
        </a:p>
        <a:p>
          <a:pPr algn="l"/>
          <a:r>
            <a:rPr lang="en-US" sz="1200" b="1" dirty="0" smtClean="0">
              <a:solidFill>
                <a:schemeClr val="tx1"/>
              </a:solidFill>
            </a:rPr>
            <a:t>-paper bids</a:t>
          </a:r>
          <a:endParaRPr lang="en-US" sz="1200" b="1" dirty="0">
            <a:solidFill>
              <a:schemeClr val="tx1"/>
            </a:solidFill>
          </a:endParaRPr>
        </a:p>
      </dgm:t>
    </dgm:pt>
    <dgm:pt modelId="{6C32564F-6DC7-477A-9E5A-AB827751DAFB}" type="parTrans" cxnId="{A03EE51E-FC5C-4416-B57C-4F28F222CC93}">
      <dgm:prSet/>
      <dgm:spPr/>
      <dgm:t>
        <a:bodyPr/>
        <a:lstStyle/>
        <a:p>
          <a:endParaRPr lang="en-US" sz="1200"/>
        </a:p>
      </dgm:t>
    </dgm:pt>
    <dgm:pt modelId="{2849B0BB-001F-43B6-A8A1-8AA85AD7CFAE}" type="sibTrans" cxnId="{A03EE51E-FC5C-4416-B57C-4F28F222CC93}">
      <dgm:prSet/>
      <dgm:spPr/>
      <dgm:t>
        <a:bodyPr/>
        <a:lstStyle/>
        <a:p>
          <a:endParaRPr lang="en-US" sz="1200"/>
        </a:p>
      </dgm:t>
    </dgm:pt>
    <dgm:pt modelId="{E5722E13-3C84-4A9A-AD6B-80FD8F88A462}">
      <dgm:prSet custT="1"/>
      <dgm:spPr/>
      <dgm:t>
        <a:bodyPr/>
        <a:lstStyle/>
        <a:p>
          <a:r>
            <a:rPr lang="en-US" sz="1200" b="1" dirty="0" smtClean="0">
              <a:solidFill>
                <a:schemeClr val="tx1"/>
              </a:solidFill>
            </a:rPr>
            <a:t>Availability of Funds and Land &amp; Statutory Clearances wherever  required</a:t>
          </a:r>
          <a:endParaRPr lang="en-US" sz="1200" b="1" dirty="0">
            <a:solidFill>
              <a:schemeClr val="tx1"/>
            </a:solidFill>
          </a:endParaRPr>
        </a:p>
      </dgm:t>
    </dgm:pt>
    <dgm:pt modelId="{70F9599E-1325-4E5E-B70F-A37DCE2FCF43}" type="parTrans" cxnId="{1FE18A24-9133-4436-9FB6-EB7113946DB4}">
      <dgm:prSet/>
      <dgm:spPr/>
      <dgm:t>
        <a:bodyPr/>
        <a:lstStyle/>
        <a:p>
          <a:endParaRPr lang="en-US" sz="1200"/>
        </a:p>
      </dgm:t>
    </dgm:pt>
    <dgm:pt modelId="{5792AB10-13AD-4F5C-9B99-8CB26A581300}" type="sibTrans" cxnId="{1FE18A24-9133-4436-9FB6-EB7113946DB4}">
      <dgm:prSet/>
      <dgm:spPr/>
      <dgm:t>
        <a:bodyPr/>
        <a:lstStyle/>
        <a:p>
          <a:endParaRPr lang="en-US" sz="1200"/>
        </a:p>
      </dgm:t>
    </dgm:pt>
    <dgm:pt modelId="{B0C7C2DB-E060-4278-999B-BF8F28EA56FB}">
      <dgm:prSet custT="1"/>
      <dgm:spPr/>
      <dgm:t>
        <a:bodyPr/>
        <a:lstStyle/>
        <a:p>
          <a:r>
            <a:rPr lang="en-US" sz="1200" b="1" dirty="0" smtClean="0">
              <a:solidFill>
                <a:schemeClr val="tx1"/>
              </a:solidFill>
            </a:rPr>
            <a:t>Acceptance of Goods/works/services</a:t>
          </a:r>
          <a:endParaRPr lang="en-US" sz="1200" b="1" dirty="0">
            <a:solidFill>
              <a:schemeClr val="tx1"/>
            </a:solidFill>
          </a:endParaRPr>
        </a:p>
      </dgm:t>
    </dgm:pt>
    <dgm:pt modelId="{03B15907-B0D8-4278-9CD4-F7CD86DE9520}" type="parTrans" cxnId="{C238D4F4-8A35-4EAA-A5A8-231A5537E5E9}">
      <dgm:prSet/>
      <dgm:spPr/>
      <dgm:t>
        <a:bodyPr/>
        <a:lstStyle/>
        <a:p>
          <a:endParaRPr lang="en-US" sz="1200"/>
        </a:p>
      </dgm:t>
    </dgm:pt>
    <dgm:pt modelId="{73961766-B617-47C5-A416-A58688CF30FD}" type="sibTrans" cxnId="{C238D4F4-8A35-4EAA-A5A8-231A5537E5E9}">
      <dgm:prSet/>
      <dgm:spPr/>
      <dgm:t>
        <a:bodyPr/>
        <a:lstStyle/>
        <a:p>
          <a:endParaRPr lang="en-US" sz="1200"/>
        </a:p>
      </dgm:t>
    </dgm:pt>
    <dgm:pt modelId="{77965952-95F5-4CAB-AECE-8C6FAF116798}">
      <dgm:prSet custT="1"/>
      <dgm:spPr/>
      <dgm:t>
        <a:bodyPr/>
        <a:lstStyle/>
        <a:p>
          <a:r>
            <a:rPr lang="en-US" sz="1200" b="1" dirty="0" smtClean="0">
              <a:solidFill>
                <a:schemeClr val="tx1"/>
              </a:solidFill>
            </a:rPr>
            <a:t>Invoice Verification </a:t>
          </a:r>
          <a:endParaRPr lang="en-US" sz="1200" b="1" dirty="0">
            <a:solidFill>
              <a:schemeClr val="tx1"/>
            </a:solidFill>
          </a:endParaRPr>
        </a:p>
      </dgm:t>
    </dgm:pt>
    <dgm:pt modelId="{06EC7E1D-D0A2-4EBA-B2F3-ADBCC70D58CF}" type="parTrans" cxnId="{3BF689B1-3729-4D73-8776-705A07C0E4FA}">
      <dgm:prSet/>
      <dgm:spPr/>
      <dgm:t>
        <a:bodyPr/>
        <a:lstStyle/>
        <a:p>
          <a:endParaRPr lang="en-US" sz="1200"/>
        </a:p>
      </dgm:t>
    </dgm:pt>
    <dgm:pt modelId="{A952705C-1BCC-47B3-A704-24246E248564}" type="sibTrans" cxnId="{3BF689B1-3729-4D73-8776-705A07C0E4FA}">
      <dgm:prSet/>
      <dgm:spPr/>
      <dgm:t>
        <a:bodyPr/>
        <a:lstStyle/>
        <a:p>
          <a:endParaRPr lang="en-US" sz="1200"/>
        </a:p>
      </dgm:t>
    </dgm:pt>
    <dgm:pt modelId="{B10DC893-90E7-48ED-9454-BE58DD85E3C7}">
      <dgm:prSet custT="1"/>
      <dgm:spPr/>
      <dgm:t>
        <a:bodyPr/>
        <a:lstStyle/>
        <a:p>
          <a:r>
            <a:rPr lang="en-US" sz="1200" b="1" dirty="0" smtClean="0">
              <a:solidFill>
                <a:schemeClr val="tx1"/>
              </a:solidFill>
            </a:rPr>
            <a:t>Payment</a:t>
          </a:r>
          <a:endParaRPr lang="en-US" sz="1200" b="1" dirty="0">
            <a:solidFill>
              <a:schemeClr val="tx1"/>
            </a:solidFill>
          </a:endParaRPr>
        </a:p>
      </dgm:t>
    </dgm:pt>
    <dgm:pt modelId="{E57620F4-1039-467A-BEA3-224AAFF001FB}" type="parTrans" cxnId="{EF46F00D-6EA2-4438-9008-E47F64FFAA6B}">
      <dgm:prSet/>
      <dgm:spPr/>
      <dgm:t>
        <a:bodyPr/>
        <a:lstStyle/>
        <a:p>
          <a:endParaRPr lang="en-US" sz="1200"/>
        </a:p>
      </dgm:t>
    </dgm:pt>
    <dgm:pt modelId="{63ED65E3-E443-46EE-B790-F20004C58FEB}" type="sibTrans" cxnId="{EF46F00D-6EA2-4438-9008-E47F64FFAA6B}">
      <dgm:prSet/>
      <dgm:spPr/>
      <dgm:t>
        <a:bodyPr/>
        <a:lstStyle/>
        <a:p>
          <a:endParaRPr lang="en-US" sz="1200"/>
        </a:p>
      </dgm:t>
    </dgm:pt>
    <dgm:pt modelId="{B1A47EEE-EB0B-4391-A9E4-5A86FA4949C3}" type="pres">
      <dgm:prSet presAssocID="{7C734965-673D-4A25-9E67-2AE11745564D}" presName="Name0" presStyleCnt="0">
        <dgm:presLayoutVars>
          <dgm:dir/>
          <dgm:resizeHandles val="exact"/>
        </dgm:presLayoutVars>
      </dgm:prSet>
      <dgm:spPr/>
      <dgm:t>
        <a:bodyPr/>
        <a:lstStyle/>
        <a:p>
          <a:endParaRPr lang="en-US"/>
        </a:p>
      </dgm:t>
    </dgm:pt>
    <dgm:pt modelId="{306A678D-2E01-47EF-9B23-EE417A301F94}" type="pres">
      <dgm:prSet presAssocID="{7C734965-673D-4A25-9E67-2AE11745564D}" presName="cycle" presStyleCnt="0"/>
      <dgm:spPr/>
    </dgm:pt>
    <dgm:pt modelId="{8096693A-924F-478F-A05F-DBAC8AC80D70}" type="pres">
      <dgm:prSet presAssocID="{87152D12-0FEB-47E1-BAFC-BC131CF802C0}" presName="nodeFirstNode" presStyleLbl="node1" presStyleIdx="0" presStyleCnt="12" custScaleX="131732" custScaleY="134943">
        <dgm:presLayoutVars>
          <dgm:bulletEnabled val="1"/>
        </dgm:presLayoutVars>
      </dgm:prSet>
      <dgm:spPr/>
      <dgm:t>
        <a:bodyPr/>
        <a:lstStyle/>
        <a:p>
          <a:endParaRPr lang="en-US"/>
        </a:p>
      </dgm:t>
    </dgm:pt>
    <dgm:pt modelId="{22EC1AA4-A6F5-4ECB-9ED7-7FA946666C09}" type="pres">
      <dgm:prSet presAssocID="{7962294F-D4CD-4A79-AA3F-3C3FF7FDDA98}" presName="sibTransFirstNode" presStyleLbl="bgShp" presStyleIdx="0" presStyleCnt="1" custLinFactNeighborX="868" custLinFactNeighborY="-896"/>
      <dgm:spPr/>
      <dgm:t>
        <a:bodyPr/>
        <a:lstStyle/>
        <a:p>
          <a:endParaRPr lang="en-US"/>
        </a:p>
      </dgm:t>
    </dgm:pt>
    <dgm:pt modelId="{CED82DF2-CCA7-42D6-8EA2-54D4C77F941B}" type="pres">
      <dgm:prSet presAssocID="{C9B76A72-4ED8-40FB-BB56-BDE6A2EBAD94}" presName="nodeFollowingNodes" presStyleLbl="node1" presStyleIdx="1" presStyleCnt="12" custScaleX="150782" custScaleY="126572" custRadScaleRad="115810" custRadScaleInc="76151">
        <dgm:presLayoutVars>
          <dgm:bulletEnabled val="1"/>
        </dgm:presLayoutVars>
      </dgm:prSet>
      <dgm:spPr/>
      <dgm:t>
        <a:bodyPr/>
        <a:lstStyle/>
        <a:p>
          <a:endParaRPr lang="en-US"/>
        </a:p>
      </dgm:t>
    </dgm:pt>
    <dgm:pt modelId="{D74A0C8B-FCE5-4E22-B457-5DD0B7F30849}" type="pres">
      <dgm:prSet presAssocID="{B03F8105-53C8-4E2F-88D5-28E8300B6B22}" presName="nodeFollowingNodes" presStyleLbl="node1" presStyleIdx="2" presStyleCnt="12" custScaleX="134722" custScaleY="145900" custRadScaleRad="120048" custRadScaleInc="34260">
        <dgm:presLayoutVars>
          <dgm:bulletEnabled val="1"/>
        </dgm:presLayoutVars>
      </dgm:prSet>
      <dgm:spPr/>
      <dgm:t>
        <a:bodyPr/>
        <a:lstStyle/>
        <a:p>
          <a:endParaRPr lang="en-US"/>
        </a:p>
      </dgm:t>
    </dgm:pt>
    <dgm:pt modelId="{615185E2-D75C-4884-B1FF-55609EE0D70C}" type="pres">
      <dgm:prSet presAssocID="{67824C04-39E1-428C-8627-77D2FE5AA580}" presName="nodeFollowingNodes" presStyleLbl="node1" presStyleIdx="3" presStyleCnt="12" custScaleX="181891" custScaleY="170232" custRadScaleRad="109015" custRadScaleInc="-385">
        <dgm:presLayoutVars>
          <dgm:bulletEnabled val="1"/>
        </dgm:presLayoutVars>
      </dgm:prSet>
      <dgm:spPr/>
      <dgm:t>
        <a:bodyPr/>
        <a:lstStyle/>
        <a:p>
          <a:endParaRPr lang="en-US"/>
        </a:p>
      </dgm:t>
    </dgm:pt>
    <dgm:pt modelId="{258AB2ED-6571-4CAC-9BB3-9BE9192CE80C}" type="pres">
      <dgm:prSet presAssocID="{AAC93F19-6687-4339-B512-EA30DADCC422}" presName="nodeFollowingNodes" presStyleLbl="node1" presStyleIdx="4" presStyleCnt="12" custScaleX="166941" custScaleY="180077" custRadScaleRad="109283" custRadScaleInc="-25820">
        <dgm:presLayoutVars>
          <dgm:bulletEnabled val="1"/>
        </dgm:presLayoutVars>
      </dgm:prSet>
      <dgm:spPr/>
      <dgm:t>
        <a:bodyPr/>
        <a:lstStyle/>
        <a:p>
          <a:endParaRPr lang="en-US"/>
        </a:p>
      </dgm:t>
    </dgm:pt>
    <dgm:pt modelId="{30CE856A-6959-4B52-9232-8847372CA0C3}" type="pres">
      <dgm:prSet presAssocID="{17317472-C7A2-4355-9ECF-09BFA1DEF16B}" presName="nodeFollowingNodes" presStyleLbl="node1" presStyleIdx="5" presStyleCnt="12" custScaleX="234154" custScaleY="274793" custRadScaleRad="96169" custRadScaleInc="14923">
        <dgm:presLayoutVars>
          <dgm:bulletEnabled val="1"/>
        </dgm:presLayoutVars>
      </dgm:prSet>
      <dgm:spPr/>
      <dgm:t>
        <a:bodyPr/>
        <a:lstStyle/>
        <a:p>
          <a:endParaRPr lang="en-US"/>
        </a:p>
      </dgm:t>
    </dgm:pt>
    <dgm:pt modelId="{56BD09C2-2457-476D-B069-9C211EE129E5}" type="pres">
      <dgm:prSet presAssocID="{2F2A760F-FF87-4823-B276-F969E36F6242}" presName="nodeFollowingNodes" presStyleLbl="node1" presStyleIdx="6" presStyleCnt="12" custScaleX="211609" custScaleY="166112" custRadScaleRad="96732" custRadScaleInc="151667">
        <dgm:presLayoutVars>
          <dgm:bulletEnabled val="1"/>
        </dgm:presLayoutVars>
      </dgm:prSet>
      <dgm:spPr/>
      <dgm:t>
        <a:bodyPr/>
        <a:lstStyle/>
        <a:p>
          <a:endParaRPr lang="en-US"/>
        </a:p>
      </dgm:t>
    </dgm:pt>
    <dgm:pt modelId="{B583B18D-4D4D-4E62-9FCA-90E51A6BD70B}" type="pres">
      <dgm:prSet presAssocID="{634C10D4-D93F-4F1F-A3AB-9EC117F38976}" presName="nodeFollowingNodes" presStyleLbl="node1" presStyleIdx="7" presStyleCnt="12" custAng="0" custScaleX="190066" custScaleY="135105" custRadScaleRad="98135" custRadScaleInc="175652">
        <dgm:presLayoutVars>
          <dgm:bulletEnabled val="1"/>
        </dgm:presLayoutVars>
      </dgm:prSet>
      <dgm:spPr/>
      <dgm:t>
        <a:bodyPr/>
        <a:lstStyle/>
        <a:p>
          <a:endParaRPr lang="en-US"/>
        </a:p>
      </dgm:t>
    </dgm:pt>
    <dgm:pt modelId="{459BF2ED-DCDE-49DD-A839-808189286BB0}" type="pres">
      <dgm:prSet presAssocID="{E5722E13-3C84-4A9A-AD6B-80FD8F88A462}" presName="nodeFollowingNodes" presStyleLbl="node1" presStyleIdx="8" presStyleCnt="12" custScaleX="153036" custRadScaleRad="126346" custRadScaleInc="543573">
        <dgm:presLayoutVars>
          <dgm:bulletEnabled val="1"/>
        </dgm:presLayoutVars>
      </dgm:prSet>
      <dgm:spPr/>
      <dgm:t>
        <a:bodyPr/>
        <a:lstStyle/>
        <a:p>
          <a:endParaRPr lang="en-US"/>
        </a:p>
      </dgm:t>
    </dgm:pt>
    <dgm:pt modelId="{EF5E9FE3-F45C-4A2D-81D1-FD26FF995165}" type="pres">
      <dgm:prSet presAssocID="{B0C7C2DB-E060-4278-999B-BF8F28EA56FB}" presName="nodeFollowingNodes" presStyleLbl="node1" presStyleIdx="9" presStyleCnt="12" custScaleX="151815" custRadScaleRad="101255" custRadScaleInc="54790">
        <dgm:presLayoutVars>
          <dgm:bulletEnabled val="1"/>
        </dgm:presLayoutVars>
      </dgm:prSet>
      <dgm:spPr/>
      <dgm:t>
        <a:bodyPr/>
        <a:lstStyle/>
        <a:p>
          <a:endParaRPr lang="en-US"/>
        </a:p>
      </dgm:t>
    </dgm:pt>
    <dgm:pt modelId="{9C97462E-909A-4D26-B648-0F2E63856C6A}" type="pres">
      <dgm:prSet presAssocID="{77965952-95F5-4CAB-AECE-8C6FAF116798}" presName="nodeFollowingNodes" presStyleLbl="node1" presStyleIdx="10" presStyleCnt="12" custScaleX="178744" custRadScaleRad="96164" custRadScaleInc="22374">
        <dgm:presLayoutVars>
          <dgm:bulletEnabled val="1"/>
        </dgm:presLayoutVars>
      </dgm:prSet>
      <dgm:spPr/>
      <dgm:t>
        <a:bodyPr/>
        <a:lstStyle/>
        <a:p>
          <a:endParaRPr lang="en-US"/>
        </a:p>
      </dgm:t>
    </dgm:pt>
    <dgm:pt modelId="{5F571B84-D853-4EE2-B44D-B4C506F9E986}" type="pres">
      <dgm:prSet presAssocID="{B10DC893-90E7-48ED-9454-BE58DD85E3C7}" presName="nodeFollowingNodes" presStyleLbl="node1" presStyleIdx="11" presStyleCnt="12" custRadScaleRad="105699" custRadScaleInc="-22110">
        <dgm:presLayoutVars>
          <dgm:bulletEnabled val="1"/>
        </dgm:presLayoutVars>
      </dgm:prSet>
      <dgm:spPr/>
      <dgm:t>
        <a:bodyPr/>
        <a:lstStyle/>
        <a:p>
          <a:endParaRPr lang="en-US"/>
        </a:p>
      </dgm:t>
    </dgm:pt>
  </dgm:ptLst>
  <dgm:cxnLst>
    <dgm:cxn modelId="{B09D0DAD-F73C-40B4-BE07-AE8FAF59F400}" type="presOf" srcId="{B0C7C2DB-E060-4278-999B-BF8F28EA56FB}" destId="{EF5E9FE3-F45C-4A2D-81D1-FD26FF995165}" srcOrd="0" destOrd="0" presId="urn:microsoft.com/office/officeart/2005/8/layout/cycle3"/>
    <dgm:cxn modelId="{7F3EC4E0-7445-425C-B581-BAC4E467F295}" srcId="{7C734965-673D-4A25-9E67-2AE11745564D}" destId="{2F2A760F-FF87-4823-B276-F969E36F6242}" srcOrd="6" destOrd="0" parTransId="{1D5ED539-8D21-4627-80E7-88311511B03E}" sibTransId="{9D2DF3F4-98C8-480D-9780-8CE5C282BA10}"/>
    <dgm:cxn modelId="{F21F4651-35E0-4066-A09F-CC6CE921FA13}" type="presOf" srcId="{E5722E13-3C84-4A9A-AD6B-80FD8F88A462}" destId="{459BF2ED-DCDE-49DD-A839-808189286BB0}" srcOrd="0" destOrd="0" presId="urn:microsoft.com/office/officeart/2005/8/layout/cycle3"/>
    <dgm:cxn modelId="{2B34B2D3-DE82-4E76-B0C7-502EE1CFFAE1}" srcId="{7C734965-673D-4A25-9E67-2AE11745564D}" destId="{B03F8105-53C8-4E2F-88D5-28E8300B6B22}" srcOrd="2" destOrd="0" parTransId="{C48B95FD-AC86-4D84-921D-EF068097ED17}" sibTransId="{20A2E4AA-B2C5-43B8-A083-41CC2C304D1B}"/>
    <dgm:cxn modelId="{356C0F13-0774-42D8-8B69-E3F47B68E277}" type="presOf" srcId="{87152D12-0FEB-47E1-BAFC-BC131CF802C0}" destId="{8096693A-924F-478F-A05F-DBAC8AC80D70}" srcOrd="0" destOrd="0" presId="urn:microsoft.com/office/officeart/2005/8/layout/cycle3"/>
    <dgm:cxn modelId="{A03EE51E-FC5C-4416-B57C-4F28F222CC93}" srcId="{7C734965-673D-4A25-9E67-2AE11745564D}" destId="{AAC93F19-6687-4339-B512-EA30DADCC422}" srcOrd="4" destOrd="0" parTransId="{6C32564F-6DC7-477A-9E5A-AB827751DAFB}" sibTransId="{2849B0BB-001F-43B6-A8A1-8AA85AD7CFAE}"/>
    <dgm:cxn modelId="{ECE84C9B-0C23-413F-BDE6-21C02A2D7A56}" type="presOf" srcId="{AAC93F19-6687-4339-B512-EA30DADCC422}" destId="{258AB2ED-6571-4CAC-9BB3-9BE9192CE80C}" srcOrd="0" destOrd="0" presId="urn:microsoft.com/office/officeart/2005/8/layout/cycle3"/>
    <dgm:cxn modelId="{9D911108-4EC1-452B-9307-F47FE3D4C97C}" type="presOf" srcId="{17317472-C7A2-4355-9ECF-09BFA1DEF16B}" destId="{30CE856A-6959-4B52-9232-8847372CA0C3}" srcOrd="0" destOrd="0" presId="urn:microsoft.com/office/officeart/2005/8/layout/cycle3"/>
    <dgm:cxn modelId="{EC8D418D-5C17-42BE-8506-2B0798B46352}" type="presOf" srcId="{B10DC893-90E7-48ED-9454-BE58DD85E3C7}" destId="{5F571B84-D853-4EE2-B44D-B4C506F9E986}" srcOrd="0" destOrd="0" presId="urn:microsoft.com/office/officeart/2005/8/layout/cycle3"/>
    <dgm:cxn modelId="{1FE18A24-9133-4436-9FB6-EB7113946DB4}" srcId="{7C734965-673D-4A25-9E67-2AE11745564D}" destId="{E5722E13-3C84-4A9A-AD6B-80FD8F88A462}" srcOrd="8" destOrd="0" parTransId="{70F9599E-1325-4E5E-B70F-A37DCE2FCF43}" sibTransId="{5792AB10-13AD-4F5C-9B99-8CB26A581300}"/>
    <dgm:cxn modelId="{7ACC1EF4-27DF-4BEC-B193-BD291975D656}" type="presOf" srcId="{634C10D4-D93F-4F1F-A3AB-9EC117F38976}" destId="{B583B18D-4D4D-4E62-9FCA-90E51A6BD70B}" srcOrd="0" destOrd="0" presId="urn:microsoft.com/office/officeart/2005/8/layout/cycle3"/>
    <dgm:cxn modelId="{ABFAEB6F-EF0B-4AD4-AAAE-D09BC235A55D}" type="presOf" srcId="{B03F8105-53C8-4E2F-88D5-28E8300B6B22}" destId="{D74A0C8B-FCE5-4E22-B457-5DD0B7F30849}" srcOrd="0" destOrd="0" presId="urn:microsoft.com/office/officeart/2005/8/layout/cycle3"/>
    <dgm:cxn modelId="{8DCAA543-2DA1-4BAD-919A-D7458DB8E602}" type="presOf" srcId="{7962294F-D4CD-4A79-AA3F-3C3FF7FDDA98}" destId="{22EC1AA4-A6F5-4ECB-9ED7-7FA946666C09}" srcOrd="0" destOrd="0" presId="urn:microsoft.com/office/officeart/2005/8/layout/cycle3"/>
    <dgm:cxn modelId="{F4190183-78EA-43E1-84F5-4328B8BCFCF9}" type="presOf" srcId="{2F2A760F-FF87-4823-B276-F969E36F6242}" destId="{56BD09C2-2457-476D-B069-9C211EE129E5}" srcOrd="0" destOrd="0" presId="urn:microsoft.com/office/officeart/2005/8/layout/cycle3"/>
    <dgm:cxn modelId="{57D38E8D-9DE7-4AF0-8A85-B34622AF8BE3}" srcId="{7C734965-673D-4A25-9E67-2AE11745564D}" destId="{C9B76A72-4ED8-40FB-BB56-BDE6A2EBAD94}" srcOrd="1" destOrd="0" parTransId="{95337035-7B24-4BD4-A931-7D473BE042F9}" sibTransId="{64BAA6F9-9019-416B-8FB9-D2BB6DBBC1A5}"/>
    <dgm:cxn modelId="{0BB1BEDA-1CBA-4747-B3F6-ECED67DF26D6}" type="presOf" srcId="{77965952-95F5-4CAB-AECE-8C6FAF116798}" destId="{9C97462E-909A-4D26-B648-0F2E63856C6A}" srcOrd="0" destOrd="0" presId="urn:microsoft.com/office/officeart/2005/8/layout/cycle3"/>
    <dgm:cxn modelId="{85450CE6-EE91-42BE-A7BE-D17AC18F0C5F}" type="presOf" srcId="{67824C04-39E1-428C-8627-77D2FE5AA580}" destId="{615185E2-D75C-4884-B1FF-55609EE0D70C}" srcOrd="0" destOrd="0" presId="urn:microsoft.com/office/officeart/2005/8/layout/cycle3"/>
    <dgm:cxn modelId="{3BF689B1-3729-4D73-8776-705A07C0E4FA}" srcId="{7C734965-673D-4A25-9E67-2AE11745564D}" destId="{77965952-95F5-4CAB-AECE-8C6FAF116798}" srcOrd="10" destOrd="0" parTransId="{06EC7E1D-D0A2-4EBA-B2F3-ADBCC70D58CF}" sibTransId="{A952705C-1BCC-47B3-A704-24246E248564}"/>
    <dgm:cxn modelId="{47B7B04A-844F-4474-AFE4-E155201DD2E3}" srcId="{7C734965-673D-4A25-9E67-2AE11745564D}" destId="{17317472-C7A2-4355-9ECF-09BFA1DEF16B}" srcOrd="5" destOrd="0" parTransId="{0EBD95FD-660C-41DF-95EF-C04511971872}" sibTransId="{934C35B4-223C-4FB0-9EC1-6E837908CB13}"/>
    <dgm:cxn modelId="{EEA42FDF-0ADE-43B7-9C44-911B60484216}" srcId="{7C734965-673D-4A25-9E67-2AE11745564D}" destId="{634C10D4-D93F-4F1F-A3AB-9EC117F38976}" srcOrd="7" destOrd="0" parTransId="{BA60FD98-CA73-48AE-B22F-C42E27B52DF0}" sibTransId="{8C6B7C8F-6E53-40EE-A652-A1C454472FEB}"/>
    <dgm:cxn modelId="{1C77311D-F272-43FE-9D7E-CC852F687591}" srcId="{7C734965-673D-4A25-9E67-2AE11745564D}" destId="{87152D12-0FEB-47E1-BAFC-BC131CF802C0}" srcOrd="0" destOrd="0" parTransId="{0D7FAF16-E8A4-42AF-8A39-D40D371468B9}" sibTransId="{7962294F-D4CD-4A79-AA3F-3C3FF7FDDA98}"/>
    <dgm:cxn modelId="{EF46F00D-6EA2-4438-9008-E47F64FFAA6B}" srcId="{7C734965-673D-4A25-9E67-2AE11745564D}" destId="{B10DC893-90E7-48ED-9454-BE58DD85E3C7}" srcOrd="11" destOrd="0" parTransId="{E57620F4-1039-467A-BEA3-224AAFF001FB}" sibTransId="{63ED65E3-E443-46EE-B790-F20004C58FEB}"/>
    <dgm:cxn modelId="{BD67548D-12DD-4364-90C8-34EF48206750}" type="presOf" srcId="{7C734965-673D-4A25-9E67-2AE11745564D}" destId="{B1A47EEE-EB0B-4391-A9E4-5A86FA4949C3}" srcOrd="0" destOrd="0" presId="urn:microsoft.com/office/officeart/2005/8/layout/cycle3"/>
    <dgm:cxn modelId="{93AFF298-473F-4F4C-9593-14EA3F28549A}" srcId="{7C734965-673D-4A25-9E67-2AE11745564D}" destId="{67824C04-39E1-428C-8627-77D2FE5AA580}" srcOrd="3" destOrd="0" parTransId="{82992122-3248-4E22-A5B8-3C28975C7991}" sibTransId="{5D22967E-EC14-4852-9CE4-73FDF3CA3A2D}"/>
    <dgm:cxn modelId="{C238D4F4-8A35-4EAA-A5A8-231A5537E5E9}" srcId="{7C734965-673D-4A25-9E67-2AE11745564D}" destId="{B0C7C2DB-E060-4278-999B-BF8F28EA56FB}" srcOrd="9" destOrd="0" parTransId="{03B15907-B0D8-4278-9CD4-F7CD86DE9520}" sibTransId="{73961766-B617-47C5-A416-A58688CF30FD}"/>
    <dgm:cxn modelId="{DC70B9EF-45E6-4D55-AE58-80A79688329C}" type="presOf" srcId="{C9B76A72-4ED8-40FB-BB56-BDE6A2EBAD94}" destId="{CED82DF2-CCA7-42D6-8EA2-54D4C77F941B}" srcOrd="0" destOrd="0" presId="urn:microsoft.com/office/officeart/2005/8/layout/cycle3"/>
    <dgm:cxn modelId="{382080D0-7987-445E-B1EB-2B7810159E1D}" type="presParOf" srcId="{B1A47EEE-EB0B-4391-A9E4-5A86FA4949C3}" destId="{306A678D-2E01-47EF-9B23-EE417A301F94}" srcOrd="0" destOrd="0" presId="urn:microsoft.com/office/officeart/2005/8/layout/cycle3"/>
    <dgm:cxn modelId="{A499359A-63E0-4D12-8756-DE4460DB7C9B}" type="presParOf" srcId="{306A678D-2E01-47EF-9B23-EE417A301F94}" destId="{8096693A-924F-478F-A05F-DBAC8AC80D70}" srcOrd="0" destOrd="0" presId="urn:microsoft.com/office/officeart/2005/8/layout/cycle3"/>
    <dgm:cxn modelId="{800866E9-400A-4D3F-8E48-19CCC88164FF}" type="presParOf" srcId="{306A678D-2E01-47EF-9B23-EE417A301F94}" destId="{22EC1AA4-A6F5-4ECB-9ED7-7FA946666C09}" srcOrd="1" destOrd="0" presId="urn:microsoft.com/office/officeart/2005/8/layout/cycle3"/>
    <dgm:cxn modelId="{A6A9EB9D-F038-469A-B9FA-3F95FCD24B32}" type="presParOf" srcId="{306A678D-2E01-47EF-9B23-EE417A301F94}" destId="{CED82DF2-CCA7-42D6-8EA2-54D4C77F941B}" srcOrd="2" destOrd="0" presId="urn:microsoft.com/office/officeart/2005/8/layout/cycle3"/>
    <dgm:cxn modelId="{D1149007-ED56-4A26-8B72-DFC10FA586C0}" type="presParOf" srcId="{306A678D-2E01-47EF-9B23-EE417A301F94}" destId="{D74A0C8B-FCE5-4E22-B457-5DD0B7F30849}" srcOrd="3" destOrd="0" presId="urn:microsoft.com/office/officeart/2005/8/layout/cycle3"/>
    <dgm:cxn modelId="{89CE1464-AF1D-4053-91E8-F6553569AC16}" type="presParOf" srcId="{306A678D-2E01-47EF-9B23-EE417A301F94}" destId="{615185E2-D75C-4884-B1FF-55609EE0D70C}" srcOrd="4" destOrd="0" presId="urn:microsoft.com/office/officeart/2005/8/layout/cycle3"/>
    <dgm:cxn modelId="{5100D3DA-0EB9-4E21-A353-E7B3DA0447BF}" type="presParOf" srcId="{306A678D-2E01-47EF-9B23-EE417A301F94}" destId="{258AB2ED-6571-4CAC-9BB3-9BE9192CE80C}" srcOrd="5" destOrd="0" presId="urn:microsoft.com/office/officeart/2005/8/layout/cycle3"/>
    <dgm:cxn modelId="{AEE14216-A24C-465F-B7BE-10438F7B4528}" type="presParOf" srcId="{306A678D-2E01-47EF-9B23-EE417A301F94}" destId="{30CE856A-6959-4B52-9232-8847372CA0C3}" srcOrd="6" destOrd="0" presId="urn:microsoft.com/office/officeart/2005/8/layout/cycle3"/>
    <dgm:cxn modelId="{B948D11B-6CA5-4C3C-8498-3858A8F289A9}" type="presParOf" srcId="{306A678D-2E01-47EF-9B23-EE417A301F94}" destId="{56BD09C2-2457-476D-B069-9C211EE129E5}" srcOrd="7" destOrd="0" presId="urn:microsoft.com/office/officeart/2005/8/layout/cycle3"/>
    <dgm:cxn modelId="{4E44B2D4-A888-4BA8-96A6-135793723F98}" type="presParOf" srcId="{306A678D-2E01-47EF-9B23-EE417A301F94}" destId="{B583B18D-4D4D-4E62-9FCA-90E51A6BD70B}" srcOrd="8" destOrd="0" presId="urn:microsoft.com/office/officeart/2005/8/layout/cycle3"/>
    <dgm:cxn modelId="{B4BB5575-1ED5-4BEB-AFBE-B83C55A68C00}" type="presParOf" srcId="{306A678D-2E01-47EF-9B23-EE417A301F94}" destId="{459BF2ED-DCDE-49DD-A839-808189286BB0}" srcOrd="9" destOrd="0" presId="urn:microsoft.com/office/officeart/2005/8/layout/cycle3"/>
    <dgm:cxn modelId="{614257AA-BB0E-4DD8-8FCC-A3858300EE63}" type="presParOf" srcId="{306A678D-2E01-47EF-9B23-EE417A301F94}" destId="{EF5E9FE3-F45C-4A2D-81D1-FD26FF995165}" srcOrd="10" destOrd="0" presId="urn:microsoft.com/office/officeart/2005/8/layout/cycle3"/>
    <dgm:cxn modelId="{D6190C49-4C94-4B55-A069-9AC9015E3BD4}" type="presParOf" srcId="{306A678D-2E01-47EF-9B23-EE417A301F94}" destId="{9C97462E-909A-4D26-B648-0F2E63856C6A}" srcOrd="11" destOrd="0" presId="urn:microsoft.com/office/officeart/2005/8/layout/cycle3"/>
    <dgm:cxn modelId="{B73DCDA0-2696-43FC-BEAF-ED3595072DB0}" type="presParOf" srcId="{306A678D-2E01-47EF-9B23-EE417A301F94}" destId="{5F571B84-D853-4EE2-B44D-B4C506F9E986}" srcOrd="12"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94229D-4581-4CA3-A546-5EC84D9B3E5D}" type="doc">
      <dgm:prSet loTypeId="urn:microsoft.com/office/officeart/2005/8/layout/cycle8" loCatId="cycle" qsTypeId="urn:microsoft.com/office/officeart/2005/8/quickstyle/simple1" qsCatId="simple" csTypeId="urn:microsoft.com/office/officeart/2005/8/colors/accent1_2" csCatId="accent1" phldr="1"/>
      <dgm:spPr/>
    </dgm:pt>
    <dgm:pt modelId="{F5C2838E-7554-4911-A772-027D041AD60F}">
      <dgm:prSet phldrT="[Text]" custT="1"/>
      <dgm:spPr/>
      <dgm:t>
        <a:bodyPr/>
        <a:lstStyle/>
        <a:p>
          <a:r>
            <a:rPr lang="en-US" sz="1200" b="1" dirty="0" smtClean="0">
              <a:solidFill>
                <a:schemeClr val="tx1"/>
              </a:solidFill>
            </a:rPr>
            <a:t>Cycle</a:t>
          </a:r>
          <a:endParaRPr lang="en-US" sz="1200" b="1" dirty="0">
            <a:solidFill>
              <a:schemeClr val="tx1"/>
            </a:solidFill>
          </a:endParaRPr>
        </a:p>
      </dgm:t>
    </dgm:pt>
    <dgm:pt modelId="{AE873870-5BBF-4CA9-BC9A-80EE0FE62090}" type="parTrans" cxnId="{F2B6964B-EC26-45B6-B76D-1E323F093F75}">
      <dgm:prSet/>
      <dgm:spPr/>
      <dgm:t>
        <a:bodyPr/>
        <a:lstStyle/>
        <a:p>
          <a:endParaRPr lang="en-US"/>
        </a:p>
      </dgm:t>
    </dgm:pt>
    <dgm:pt modelId="{614FCB77-4B85-45D1-889A-22342720F4FC}" type="sibTrans" cxnId="{F2B6964B-EC26-45B6-B76D-1E323F093F75}">
      <dgm:prSet/>
      <dgm:spPr/>
      <dgm:t>
        <a:bodyPr/>
        <a:lstStyle/>
        <a:p>
          <a:endParaRPr lang="en-US"/>
        </a:p>
      </dgm:t>
    </dgm:pt>
    <dgm:pt modelId="{572C009D-AE3F-49E9-B8D3-BACDFB0BF6C1}">
      <dgm:prSet phldrT="[Text]" phldr="1"/>
      <dgm:spPr/>
      <dgm:t>
        <a:bodyPr/>
        <a:lstStyle/>
        <a:p>
          <a:endParaRPr lang="en-US" dirty="0"/>
        </a:p>
      </dgm:t>
    </dgm:pt>
    <dgm:pt modelId="{C8AE9AF1-C34B-4523-94F2-E3B568EC580B}" type="parTrans" cxnId="{ACE58C18-278A-4785-9326-8ADE70EB8813}">
      <dgm:prSet/>
      <dgm:spPr/>
      <dgm:t>
        <a:bodyPr/>
        <a:lstStyle/>
        <a:p>
          <a:endParaRPr lang="en-US"/>
        </a:p>
      </dgm:t>
    </dgm:pt>
    <dgm:pt modelId="{CA8C70B7-2E38-4F21-9692-CB7B5F03594D}" type="sibTrans" cxnId="{ACE58C18-278A-4785-9326-8ADE70EB8813}">
      <dgm:prSet/>
      <dgm:spPr/>
      <dgm:t>
        <a:bodyPr/>
        <a:lstStyle/>
        <a:p>
          <a:endParaRPr lang="en-US"/>
        </a:p>
      </dgm:t>
    </dgm:pt>
    <dgm:pt modelId="{95673FAC-E86F-4DEC-ABAB-742E2B5506C2}">
      <dgm:prSet phldrT="[Text]" custT="1"/>
      <dgm:spPr/>
      <dgm:t>
        <a:bodyPr/>
        <a:lstStyle/>
        <a:p>
          <a:r>
            <a:rPr lang="en-US" sz="1200" b="1" dirty="0" smtClean="0">
              <a:solidFill>
                <a:schemeClr val="tx1"/>
              </a:solidFill>
            </a:rPr>
            <a:t>Procurement</a:t>
          </a:r>
          <a:endParaRPr lang="en-US" sz="1200" b="1" dirty="0">
            <a:solidFill>
              <a:schemeClr val="tx1"/>
            </a:solidFill>
          </a:endParaRPr>
        </a:p>
      </dgm:t>
    </dgm:pt>
    <dgm:pt modelId="{1642B38F-2F51-47C1-9784-968FDDB0795D}" type="parTrans" cxnId="{1F41DFA0-88FA-47F0-9707-D4F85C7406F9}">
      <dgm:prSet/>
      <dgm:spPr/>
      <dgm:t>
        <a:bodyPr/>
        <a:lstStyle/>
        <a:p>
          <a:endParaRPr lang="en-US"/>
        </a:p>
      </dgm:t>
    </dgm:pt>
    <dgm:pt modelId="{FD52992F-5E95-4967-A92E-E0ED0A66C992}" type="sibTrans" cxnId="{1F41DFA0-88FA-47F0-9707-D4F85C7406F9}">
      <dgm:prSet/>
      <dgm:spPr/>
      <dgm:t>
        <a:bodyPr/>
        <a:lstStyle/>
        <a:p>
          <a:endParaRPr lang="en-US"/>
        </a:p>
      </dgm:t>
    </dgm:pt>
    <dgm:pt modelId="{AF8D206F-0D99-4CEA-9E7C-DE9A0A1C34AD}" type="pres">
      <dgm:prSet presAssocID="{C194229D-4581-4CA3-A546-5EC84D9B3E5D}" presName="compositeShape" presStyleCnt="0">
        <dgm:presLayoutVars>
          <dgm:chMax val="7"/>
          <dgm:dir/>
          <dgm:resizeHandles val="exact"/>
        </dgm:presLayoutVars>
      </dgm:prSet>
      <dgm:spPr/>
    </dgm:pt>
    <dgm:pt modelId="{036700C4-DB87-4F91-AF7C-D2136D7DB391}" type="pres">
      <dgm:prSet presAssocID="{C194229D-4581-4CA3-A546-5EC84D9B3E5D}" presName="wedge1" presStyleLbl="node1" presStyleIdx="0" presStyleCnt="3" custLinFactNeighborX="-16283" custLinFactNeighborY="-10871"/>
      <dgm:spPr/>
      <dgm:t>
        <a:bodyPr/>
        <a:lstStyle/>
        <a:p>
          <a:endParaRPr lang="en-US"/>
        </a:p>
      </dgm:t>
    </dgm:pt>
    <dgm:pt modelId="{547554CB-6B58-44DA-B9B7-B3A2EBAE33C0}" type="pres">
      <dgm:prSet presAssocID="{C194229D-4581-4CA3-A546-5EC84D9B3E5D}" presName="dummy1a" presStyleCnt="0"/>
      <dgm:spPr/>
    </dgm:pt>
    <dgm:pt modelId="{3FE08A2E-2282-4A80-9C98-CB400FDF16FE}" type="pres">
      <dgm:prSet presAssocID="{C194229D-4581-4CA3-A546-5EC84D9B3E5D}" presName="dummy1b" presStyleCnt="0"/>
      <dgm:spPr/>
    </dgm:pt>
    <dgm:pt modelId="{95FF07A3-E1DF-42B7-81A2-7D698F8EF734}" type="pres">
      <dgm:prSet presAssocID="{C194229D-4581-4CA3-A546-5EC84D9B3E5D}" presName="wedge1Tx" presStyleLbl="node1" presStyleIdx="0" presStyleCnt="3">
        <dgm:presLayoutVars>
          <dgm:chMax val="0"/>
          <dgm:chPref val="0"/>
          <dgm:bulletEnabled val="1"/>
        </dgm:presLayoutVars>
      </dgm:prSet>
      <dgm:spPr/>
      <dgm:t>
        <a:bodyPr/>
        <a:lstStyle/>
        <a:p>
          <a:endParaRPr lang="en-US"/>
        </a:p>
      </dgm:t>
    </dgm:pt>
    <dgm:pt modelId="{3D2E042C-96B5-47EB-9C76-18B2798171D6}" type="pres">
      <dgm:prSet presAssocID="{C194229D-4581-4CA3-A546-5EC84D9B3E5D}" presName="wedge2" presStyleLbl="node1" presStyleIdx="1" presStyleCnt="3" custLinFactNeighborX="-14223" custLinFactNeighborY="-11309"/>
      <dgm:spPr/>
      <dgm:t>
        <a:bodyPr/>
        <a:lstStyle/>
        <a:p>
          <a:endParaRPr lang="en-US"/>
        </a:p>
      </dgm:t>
    </dgm:pt>
    <dgm:pt modelId="{1F6A3717-365F-4282-A9BF-5DD7BC59948C}" type="pres">
      <dgm:prSet presAssocID="{C194229D-4581-4CA3-A546-5EC84D9B3E5D}" presName="dummy2a" presStyleCnt="0"/>
      <dgm:spPr/>
    </dgm:pt>
    <dgm:pt modelId="{3E84F09D-474F-48CA-98B1-8483BEA05912}" type="pres">
      <dgm:prSet presAssocID="{C194229D-4581-4CA3-A546-5EC84D9B3E5D}" presName="dummy2b" presStyleCnt="0"/>
      <dgm:spPr/>
    </dgm:pt>
    <dgm:pt modelId="{99163A6E-B139-46B2-92C4-536E6B427264}" type="pres">
      <dgm:prSet presAssocID="{C194229D-4581-4CA3-A546-5EC84D9B3E5D}" presName="wedge2Tx" presStyleLbl="node1" presStyleIdx="1" presStyleCnt="3">
        <dgm:presLayoutVars>
          <dgm:chMax val="0"/>
          <dgm:chPref val="0"/>
          <dgm:bulletEnabled val="1"/>
        </dgm:presLayoutVars>
      </dgm:prSet>
      <dgm:spPr/>
      <dgm:t>
        <a:bodyPr/>
        <a:lstStyle/>
        <a:p>
          <a:endParaRPr lang="en-US"/>
        </a:p>
      </dgm:t>
    </dgm:pt>
    <dgm:pt modelId="{CFAEDE9A-4759-4A66-90EA-A358EAA48AEF}" type="pres">
      <dgm:prSet presAssocID="{C194229D-4581-4CA3-A546-5EC84D9B3E5D}" presName="wedge3" presStyleLbl="node1" presStyleIdx="2" presStyleCnt="3" custLinFactNeighborX="-15296" custLinFactNeighborY="-10871"/>
      <dgm:spPr/>
      <dgm:t>
        <a:bodyPr/>
        <a:lstStyle/>
        <a:p>
          <a:endParaRPr lang="en-US"/>
        </a:p>
      </dgm:t>
    </dgm:pt>
    <dgm:pt modelId="{77CEE838-881A-44FB-8F68-A2C3EB4F8E40}" type="pres">
      <dgm:prSet presAssocID="{C194229D-4581-4CA3-A546-5EC84D9B3E5D}" presName="dummy3a" presStyleCnt="0"/>
      <dgm:spPr/>
    </dgm:pt>
    <dgm:pt modelId="{AB5F8DBF-6914-40E5-8F99-1C23308AA7C3}" type="pres">
      <dgm:prSet presAssocID="{C194229D-4581-4CA3-A546-5EC84D9B3E5D}" presName="dummy3b" presStyleCnt="0"/>
      <dgm:spPr/>
    </dgm:pt>
    <dgm:pt modelId="{DB3F7306-E4DA-4272-ACDC-FA9CEB6F1EE3}" type="pres">
      <dgm:prSet presAssocID="{C194229D-4581-4CA3-A546-5EC84D9B3E5D}" presName="wedge3Tx" presStyleLbl="node1" presStyleIdx="2" presStyleCnt="3">
        <dgm:presLayoutVars>
          <dgm:chMax val="0"/>
          <dgm:chPref val="0"/>
          <dgm:bulletEnabled val="1"/>
        </dgm:presLayoutVars>
      </dgm:prSet>
      <dgm:spPr/>
      <dgm:t>
        <a:bodyPr/>
        <a:lstStyle/>
        <a:p>
          <a:endParaRPr lang="en-US"/>
        </a:p>
      </dgm:t>
    </dgm:pt>
    <dgm:pt modelId="{589885F4-1ACE-4423-8F83-326D77BC2F9D}" type="pres">
      <dgm:prSet presAssocID="{614FCB77-4B85-45D1-889A-22342720F4FC}" presName="arrowWedge1" presStyleLbl="fgSibTrans2D1" presStyleIdx="0" presStyleCnt="3" custLinFactNeighborX="491" custLinFactNeighborY="-53"/>
      <dgm:spPr/>
    </dgm:pt>
    <dgm:pt modelId="{C95DC216-7EA5-47AE-86AE-91EBD9DAD1B5}" type="pres">
      <dgm:prSet presAssocID="{CA8C70B7-2E38-4F21-9692-CB7B5F03594D}" presName="arrowWedge2" presStyleLbl="fgSibTrans2D1" presStyleIdx="1" presStyleCnt="3"/>
      <dgm:spPr/>
    </dgm:pt>
    <dgm:pt modelId="{B42D6C43-7CCD-4834-BD31-280F9C2ACEDE}" type="pres">
      <dgm:prSet presAssocID="{FD52992F-5E95-4967-A92E-E0ED0A66C992}" presName="arrowWedge3" presStyleLbl="fgSibTrans2D1" presStyleIdx="2" presStyleCnt="3"/>
      <dgm:spPr/>
    </dgm:pt>
  </dgm:ptLst>
  <dgm:cxnLst>
    <dgm:cxn modelId="{F2B6964B-EC26-45B6-B76D-1E323F093F75}" srcId="{C194229D-4581-4CA3-A546-5EC84D9B3E5D}" destId="{F5C2838E-7554-4911-A772-027D041AD60F}" srcOrd="0" destOrd="0" parTransId="{AE873870-5BBF-4CA9-BC9A-80EE0FE62090}" sibTransId="{614FCB77-4B85-45D1-889A-22342720F4FC}"/>
    <dgm:cxn modelId="{7437073A-9E5E-4920-A365-2A7BF7196072}" type="presOf" srcId="{95673FAC-E86F-4DEC-ABAB-742E2B5506C2}" destId="{DB3F7306-E4DA-4272-ACDC-FA9CEB6F1EE3}" srcOrd="1" destOrd="0" presId="urn:microsoft.com/office/officeart/2005/8/layout/cycle8"/>
    <dgm:cxn modelId="{3DF04696-E20C-4163-B562-74C49315BB26}" type="presOf" srcId="{572C009D-AE3F-49E9-B8D3-BACDFB0BF6C1}" destId="{3D2E042C-96B5-47EB-9C76-18B2798171D6}" srcOrd="0" destOrd="0" presId="urn:microsoft.com/office/officeart/2005/8/layout/cycle8"/>
    <dgm:cxn modelId="{BD3675E5-E6B7-40B2-9E49-5765E404EEA3}" type="presOf" srcId="{95673FAC-E86F-4DEC-ABAB-742E2B5506C2}" destId="{CFAEDE9A-4759-4A66-90EA-A358EAA48AEF}" srcOrd="0" destOrd="0" presId="urn:microsoft.com/office/officeart/2005/8/layout/cycle8"/>
    <dgm:cxn modelId="{E3CF54E6-8EC7-47AB-B689-5FDEA8B09266}" type="presOf" srcId="{F5C2838E-7554-4911-A772-027D041AD60F}" destId="{95FF07A3-E1DF-42B7-81A2-7D698F8EF734}" srcOrd="1" destOrd="0" presId="urn:microsoft.com/office/officeart/2005/8/layout/cycle8"/>
    <dgm:cxn modelId="{55F6A464-9C50-4BC0-813D-3F751C751AAF}" type="presOf" srcId="{C194229D-4581-4CA3-A546-5EC84D9B3E5D}" destId="{AF8D206F-0D99-4CEA-9E7C-DE9A0A1C34AD}" srcOrd="0" destOrd="0" presId="urn:microsoft.com/office/officeart/2005/8/layout/cycle8"/>
    <dgm:cxn modelId="{ACE58C18-278A-4785-9326-8ADE70EB8813}" srcId="{C194229D-4581-4CA3-A546-5EC84D9B3E5D}" destId="{572C009D-AE3F-49E9-B8D3-BACDFB0BF6C1}" srcOrd="1" destOrd="0" parTransId="{C8AE9AF1-C34B-4523-94F2-E3B568EC580B}" sibTransId="{CA8C70B7-2E38-4F21-9692-CB7B5F03594D}"/>
    <dgm:cxn modelId="{DE265F44-0C04-4D99-93BD-6D8FAC50D65C}" type="presOf" srcId="{572C009D-AE3F-49E9-B8D3-BACDFB0BF6C1}" destId="{99163A6E-B139-46B2-92C4-536E6B427264}" srcOrd="1" destOrd="0" presId="urn:microsoft.com/office/officeart/2005/8/layout/cycle8"/>
    <dgm:cxn modelId="{1F41DFA0-88FA-47F0-9707-D4F85C7406F9}" srcId="{C194229D-4581-4CA3-A546-5EC84D9B3E5D}" destId="{95673FAC-E86F-4DEC-ABAB-742E2B5506C2}" srcOrd="2" destOrd="0" parTransId="{1642B38F-2F51-47C1-9784-968FDDB0795D}" sibTransId="{FD52992F-5E95-4967-A92E-E0ED0A66C992}"/>
    <dgm:cxn modelId="{E3A2A2FC-12FD-4FC2-8F3B-07866B9F7787}" type="presOf" srcId="{F5C2838E-7554-4911-A772-027D041AD60F}" destId="{036700C4-DB87-4F91-AF7C-D2136D7DB391}" srcOrd="0" destOrd="0" presId="urn:microsoft.com/office/officeart/2005/8/layout/cycle8"/>
    <dgm:cxn modelId="{229B8A61-154C-4ACD-BB1E-788D10BB7BBE}" type="presParOf" srcId="{AF8D206F-0D99-4CEA-9E7C-DE9A0A1C34AD}" destId="{036700C4-DB87-4F91-AF7C-D2136D7DB391}" srcOrd="0" destOrd="0" presId="urn:microsoft.com/office/officeart/2005/8/layout/cycle8"/>
    <dgm:cxn modelId="{14D50E2E-BC5F-40A3-AA88-2DF06F1EDC80}" type="presParOf" srcId="{AF8D206F-0D99-4CEA-9E7C-DE9A0A1C34AD}" destId="{547554CB-6B58-44DA-B9B7-B3A2EBAE33C0}" srcOrd="1" destOrd="0" presId="urn:microsoft.com/office/officeart/2005/8/layout/cycle8"/>
    <dgm:cxn modelId="{5A120229-A657-4B8A-805A-3B148D05688D}" type="presParOf" srcId="{AF8D206F-0D99-4CEA-9E7C-DE9A0A1C34AD}" destId="{3FE08A2E-2282-4A80-9C98-CB400FDF16FE}" srcOrd="2" destOrd="0" presId="urn:microsoft.com/office/officeart/2005/8/layout/cycle8"/>
    <dgm:cxn modelId="{ECC1E73F-1AB5-4C0C-81A8-2D2F6F1A6A6F}" type="presParOf" srcId="{AF8D206F-0D99-4CEA-9E7C-DE9A0A1C34AD}" destId="{95FF07A3-E1DF-42B7-81A2-7D698F8EF734}" srcOrd="3" destOrd="0" presId="urn:microsoft.com/office/officeart/2005/8/layout/cycle8"/>
    <dgm:cxn modelId="{7400AFB9-38D1-4303-AC09-818FC708AB6F}" type="presParOf" srcId="{AF8D206F-0D99-4CEA-9E7C-DE9A0A1C34AD}" destId="{3D2E042C-96B5-47EB-9C76-18B2798171D6}" srcOrd="4" destOrd="0" presId="urn:microsoft.com/office/officeart/2005/8/layout/cycle8"/>
    <dgm:cxn modelId="{2DC8433F-8AB7-4051-84BD-F2EAAB88D22C}" type="presParOf" srcId="{AF8D206F-0D99-4CEA-9E7C-DE9A0A1C34AD}" destId="{1F6A3717-365F-4282-A9BF-5DD7BC59948C}" srcOrd="5" destOrd="0" presId="urn:microsoft.com/office/officeart/2005/8/layout/cycle8"/>
    <dgm:cxn modelId="{68484683-F713-4A9E-96E8-BABE82E50281}" type="presParOf" srcId="{AF8D206F-0D99-4CEA-9E7C-DE9A0A1C34AD}" destId="{3E84F09D-474F-48CA-98B1-8483BEA05912}" srcOrd="6" destOrd="0" presId="urn:microsoft.com/office/officeart/2005/8/layout/cycle8"/>
    <dgm:cxn modelId="{7AF2C5DA-CF24-4299-BA47-5706247BC245}" type="presParOf" srcId="{AF8D206F-0D99-4CEA-9E7C-DE9A0A1C34AD}" destId="{99163A6E-B139-46B2-92C4-536E6B427264}" srcOrd="7" destOrd="0" presId="urn:microsoft.com/office/officeart/2005/8/layout/cycle8"/>
    <dgm:cxn modelId="{067CC20E-AAF7-490C-8B02-29A3B810AB8C}" type="presParOf" srcId="{AF8D206F-0D99-4CEA-9E7C-DE9A0A1C34AD}" destId="{CFAEDE9A-4759-4A66-90EA-A358EAA48AEF}" srcOrd="8" destOrd="0" presId="urn:microsoft.com/office/officeart/2005/8/layout/cycle8"/>
    <dgm:cxn modelId="{0D3F18FF-C15C-40B4-AD6E-DF2F86F7A131}" type="presParOf" srcId="{AF8D206F-0D99-4CEA-9E7C-DE9A0A1C34AD}" destId="{77CEE838-881A-44FB-8F68-A2C3EB4F8E40}" srcOrd="9" destOrd="0" presId="urn:microsoft.com/office/officeart/2005/8/layout/cycle8"/>
    <dgm:cxn modelId="{1802E2F5-699E-4F6A-B235-15EAC83633FD}" type="presParOf" srcId="{AF8D206F-0D99-4CEA-9E7C-DE9A0A1C34AD}" destId="{AB5F8DBF-6914-40E5-8F99-1C23308AA7C3}" srcOrd="10" destOrd="0" presId="urn:microsoft.com/office/officeart/2005/8/layout/cycle8"/>
    <dgm:cxn modelId="{3089167F-57A4-4175-9093-A3F682BEF85F}" type="presParOf" srcId="{AF8D206F-0D99-4CEA-9E7C-DE9A0A1C34AD}" destId="{DB3F7306-E4DA-4272-ACDC-FA9CEB6F1EE3}" srcOrd="11" destOrd="0" presId="urn:microsoft.com/office/officeart/2005/8/layout/cycle8"/>
    <dgm:cxn modelId="{97306F10-3690-4509-903A-863A7E0345E9}" type="presParOf" srcId="{AF8D206F-0D99-4CEA-9E7C-DE9A0A1C34AD}" destId="{589885F4-1ACE-4423-8F83-326D77BC2F9D}" srcOrd="12" destOrd="0" presId="urn:microsoft.com/office/officeart/2005/8/layout/cycle8"/>
    <dgm:cxn modelId="{4A85F8DE-A2AF-419B-8361-486117A96641}" type="presParOf" srcId="{AF8D206F-0D99-4CEA-9E7C-DE9A0A1C34AD}" destId="{C95DC216-7EA5-47AE-86AE-91EBD9DAD1B5}" srcOrd="13" destOrd="0" presId="urn:microsoft.com/office/officeart/2005/8/layout/cycle8"/>
    <dgm:cxn modelId="{7DAB7001-BEFB-4191-AAE9-0BD94A154A27}" type="presParOf" srcId="{AF8D206F-0D99-4CEA-9E7C-DE9A0A1C34AD}" destId="{B42D6C43-7CCD-4834-BD31-280F9C2ACEDE}" srcOrd="14" destOrd="0" presId="urn:microsoft.com/office/officeart/2005/8/layout/cycle8"/>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EC1AA4-A6F5-4ECB-9ED7-7FA946666C09}">
      <dsp:nvSpPr>
        <dsp:cNvPr id="0" name=""/>
        <dsp:cNvSpPr/>
      </dsp:nvSpPr>
      <dsp:spPr>
        <a:xfrm>
          <a:off x="1249528" y="-289672"/>
          <a:ext cx="6710416" cy="6710416"/>
        </a:xfrm>
        <a:prstGeom prst="circularArrow">
          <a:avLst>
            <a:gd name="adj1" fmla="val 5544"/>
            <a:gd name="adj2" fmla="val 330680"/>
            <a:gd name="adj3" fmla="val 14721180"/>
            <a:gd name="adj4" fmla="val 16833544"/>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96693A-924F-478F-A05F-DBAC8AC80D70}">
      <dsp:nvSpPr>
        <dsp:cNvPr id="0" name=""/>
        <dsp:cNvSpPr/>
      </dsp:nvSpPr>
      <dsp:spPr>
        <a:xfrm>
          <a:off x="3655521" y="-170230"/>
          <a:ext cx="1781937" cy="9126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100000"/>
            </a:lnSpc>
            <a:spcBef>
              <a:spcPct val="0"/>
            </a:spcBef>
            <a:spcAft>
              <a:spcPts val="0"/>
            </a:spcAft>
          </a:pPr>
          <a:r>
            <a:rPr lang="en-US" sz="1200" b="1" kern="1200" dirty="0" smtClean="0">
              <a:solidFill>
                <a:schemeClr val="tx1"/>
              </a:solidFill>
            </a:rPr>
            <a:t>Timely Determination of Requirements </a:t>
          </a:r>
        </a:p>
        <a:p>
          <a:pPr lvl="0" algn="ctr" defTabSz="533400">
            <a:lnSpc>
              <a:spcPct val="100000"/>
            </a:lnSpc>
            <a:spcBef>
              <a:spcPct val="0"/>
            </a:spcBef>
            <a:spcAft>
              <a:spcPts val="0"/>
            </a:spcAft>
          </a:pPr>
          <a:r>
            <a:rPr lang="en-US" sz="1200" b="1" kern="1200" dirty="0" smtClean="0">
              <a:solidFill>
                <a:schemeClr val="tx1"/>
              </a:solidFill>
            </a:rPr>
            <a:t>(Goods/Works/ Services)</a:t>
          </a:r>
          <a:endParaRPr lang="en-US" sz="1200" b="1" kern="1200" dirty="0">
            <a:solidFill>
              <a:schemeClr val="tx1"/>
            </a:solidFill>
          </a:endParaRPr>
        </a:p>
      </dsp:txBody>
      <dsp:txXfrm>
        <a:off x="3655521" y="-170230"/>
        <a:ext cx="1781937" cy="912686"/>
      </dsp:txXfrm>
    </dsp:sp>
    <dsp:sp modelId="{CED82DF2-CCA7-42D6-8EA2-54D4C77F941B}">
      <dsp:nvSpPr>
        <dsp:cNvPr id="0" name=""/>
        <dsp:cNvSpPr/>
      </dsp:nvSpPr>
      <dsp:spPr>
        <a:xfrm>
          <a:off x="6105339" y="638050"/>
          <a:ext cx="2039626" cy="85606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rPr>
            <a:t>Finalization of Technical Specification &amp; Commercial Conditions</a:t>
          </a:r>
          <a:endParaRPr lang="en-US" sz="1200" b="1" kern="1200" dirty="0">
            <a:solidFill>
              <a:schemeClr val="tx1"/>
            </a:solidFill>
          </a:endParaRPr>
        </a:p>
      </dsp:txBody>
      <dsp:txXfrm>
        <a:off x="6105339" y="638050"/>
        <a:ext cx="2039626" cy="856068"/>
      </dsp:txXfrm>
    </dsp:sp>
    <dsp:sp modelId="{D74A0C8B-FCE5-4E22-B457-5DD0B7F30849}">
      <dsp:nvSpPr>
        <dsp:cNvPr id="0" name=""/>
        <dsp:cNvSpPr/>
      </dsp:nvSpPr>
      <dsp:spPr>
        <a:xfrm>
          <a:off x="6852761" y="1450532"/>
          <a:ext cx="1822382" cy="9867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en-US" sz="1200" kern="1200" dirty="0" smtClean="0"/>
        </a:p>
        <a:p>
          <a:pPr lvl="0" algn="ctr" defTabSz="533400">
            <a:lnSpc>
              <a:spcPct val="90000"/>
            </a:lnSpc>
            <a:spcBef>
              <a:spcPct val="0"/>
            </a:spcBef>
            <a:spcAft>
              <a:spcPct val="35000"/>
            </a:spcAft>
          </a:pPr>
          <a:endParaRPr lang="en-US" sz="1200" kern="1200" dirty="0" smtClean="0"/>
        </a:p>
        <a:p>
          <a:pPr lvl="0" algn="ctr" defTabSz="533400">
            <a:lnSpc>
              <a:spcPct val="100000"/>
            </a:lnSpc>
            <a:spcBef>
              <a:spcPct val="0"/>
            </a:spcBef>
            <a:spcAft>
              <a:spcPts val="0"/>
            </a:spcAft>
          </a:pPr>
          <a:r>
            <a:rPr lang="en-US" sz="1200" b="1" kern="1200" dirty="0" smtClean="0">
              <a:solidFill>
                <a:schemeClr val="tx1"/>
              </a:solidFill>
            </a:rPr>
            <a:t>Mode of Bidding</a:t>
          </a:r>
        </a:p>
        <a:p>
          <a:pPr lvl="0" algn="l" defTabSz="533400">
            <a:lnSpc>
              <a:spcPct val="100000"/>
            </a:lnSpc>
            <a:spcBef>
              <a:spcPct val="0"/>
            </a:spcBef>
            <a:spcAft>
              <a:spcPts val="0"/>
            </a:spcAft>
          </a:pPr>
          <a:r>
            <a:rPr lang="en-US" sz="1200" b="1" kern="1200" dirty="0" smtClean="0">
              <a:solidFill>
                <a:schemeClr val="tx1"/>
              </a:solidFill>
            </a:rPr>
            <a:t>-Open Tendering</a:t>
          </a:r>
        </a:p>
        <a:p>
          <a:pPr lvl="0" algn="l" defTabSz="533400">
            <a:lnSpc>
              <a:spcPct val="100000"/>
            </a:lnSpc>
            <a:spcBef>
              <a:spcPct val="0"/>
            </a:spcBef>
            <a:spcAft>
              <a:spcPts val="0"/>
            </a:spcAft>
          </a:pPr>
          <a:r>
            <a:rPr lang="en-US" sz="1200" b="1" kern="1200" dirty="0" smtClean="0">
              <a:solidFill>
                <a:schemeClr val="tx1"/>
              </a:solidFill>
            </a:rPr>
            <a:t>-Limited Tendering</a:t>
          </a:r>
        </a:p>
        <a:p>
          <a:pPr lvl="0" algn="l" defTabSz="533400">
            <a:lnSpc>
              <a:spcPct val="100000"/>
            </a:lnSpc>
            <a:spcBef>
              <a:spcPct val="0"/>
            </a:spcBef>
            <a:spcAft>
              <a:spcPts val="0"/>
            </a:spcAft>
          </a:pPr>
          <a:r>
            <a:rPr lang="en-US" sz="1200" b="1" kern="1200" dirty="0" smtClean="0">
              <a:solidFill>
                <a:schemeClr val="tx1"/>
              </a:solidFill>
            </a:rPr>
            <a:t>-Nomination</a:t>
          </a:r>
        </a:p>
        <a:p>
          <a:pPr lvl="0" algn="ctr" defTabSz="533400">
            <a:lnSpc>
              <a:spcPct val="90000"/>
            </a:lnSpc>
            <a:spcBef>
              <a:spcPct val="0"/>
            </a:spcBef>
            <a:spcAft>
              <a:spcPct val="35000"/>
            </a:spcAft>
          </a:pPr>
          <a:endParaRPr lang="en-US" sz="1200" kern="1200" dirty="0" smtClean="0"/>
        </a:p>
        <a:p>
          <a:pPr lvl="0" algn="ctr" defTabSz="533400">
            <a:lnSpc>
              <a:spcPct val="90000"/>
            </a:lnSpc>
            <a:spcBef>
              <a:spcPct val="0"/>
            </a:spcBef>
            <a:spcAft>
              <a:spcPct val="35000"/>
            </a:spcAft>
          </a:pPr>
          <a:endParaRPr lang="en-US" sz="1200" kern="1200" dirty="0"/>
        </a:p>
      </dsp:txBody>
      <dsp:txXfrm>
        <a:off x="6852761" y="1450532"/>
        <a:ext cx="1822382" cy="986793"/>
      </dsp:txXfrm>
    </dsp:sp>
    <dsp:sp modelId="{615185E2-D75C-4884-B1FF-55609EE0D70C}">
      <dsp:nvSpPr>
        <dsp:cNvPr id="0" name=""/>
        <dsp:cNvSpPr/>
      </dsp:nvSpPr>
      <dsp:spPr>
        <a:xfrm>
          <a:off x="6435823" y="2566210"/>
          <a:ext cx="2460437" cy="11513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100000"/>
            </a:lnSpc>
            <a:spcBef>
              <a:spcPct val="0"/>
            </a:spcBef>
            <a:spcAft>
              <a:spcPts val="0"/>
            </a:spcAft>
          </a:pPr>
          <a:r>
            <a:rPr lang="en-US" sz="1200" b="1" kern="1200" dirty="0" smtClean="0">
              <a:solidFill>
                <a:schemeClr val="tx1"/>
              </a:solidFill>
            </a:rPr>
            <a:t>Type of Bidding</a:t>
          </a:r>
        </a:p>
        <a:p>
          <a:pPr lvl="0" algn="l" defTabSz="533400">
            <a:lnSpc>
              <a:spcPct val="100000"/>
            </a:lnSpc>
            <a:spcBef>
              <a:spcPct val="0"/>
            </a:spcBef>
            <a:spcAft>
              <a:spcPts val="0"/>
            </a:spcAft>
          </a:pPr>
          <a:r>
            <a:rPr lang="en-US" sz="1200" b="1" kern="1200" dirty="0" smtClean="0">
              <a:solidFill>
                <a:schemeClr val="tx1"/>
              </a:solidFill>
            </a:rPr>
            <a:t>-Single Stage Single Envelope</a:t>
          </a:r>
        </a:p>
        <a:p>
          <a:pPr lvl="0" algn="l" defTabSz="533400">
            <a:lnSpc>
              <a:spcPct val="100000"/>
            </a:lnSpc>
            <a:spcBef>
              <a:spcPct val="0"/>
            </a:spcBef>
            <a:spcAft>
              <a:spcPts val="0"/>
            </a:spcAft>
          </a:pPr>
          <a:r>
            <a:rPr lang="en-US" sz="1200" b="1" kern="1200" dirty="0" smtClean="0">
              <a:solidFill>
                <a:schemeClr val="tx1"/>
              </a:solidFill>
            </a:rPr>
            <a:t>-Single Stage Two Envelope</a:t>
          </a:r>
        </a:p>
        <a:p>
          <a:pPr lvl="0" algn="l" defTabSz="533400">
            <a:lnSpc>
              <a:spcPct val="100000"/>
            </a:lnSpc>
            <a:spcBef>
              <a:spcPct val="0"/>
            </a:spcBef>
            <a:spcAft>
              <a:spcPts val="0"/>
            </a:spcAft>
          </a:pPr>
          <a:r>
            <a:rPr lang="en-US" sz="1200" b="1" kern="1200" dirty="0" smtClean="0">
              <a:solidFill>
                <a:schemeClr val="tx1"/>
              </a:solidFill>
            </a:rPr>
            <a:t>-Two Stage</a:t>
          </a:r>
          <a:endParaRPr lang="en-US" sz="1200" b="1" kern="1200" dirty="0">
            <a:solidFill>
              <a:schemeClr val="tx1"/>
            </a:solidFill>
          </a:endParaRPr>
        </a:p>
      </dsp:txBody>
      <dsp:txXfrm>
        <a:off x="6435823" y="2566210"/>
        <a:ext cx="2460437" cy="1151363"/>
      </dsp:txXfrm>
    </dsp:sp>
    <dsp:sp modelId="{258AB2ED-6571-4CAC-9BB3-9BE9192CE80C}">
      <dsp:nvSpPr>
        <dsp:cNvPr id="0" name=""/>
        <dsp:cNvSpPr/>
      </dsp:nvSpPr>
      <dsp:spPr>
        <a:xfrm>
          <a:off x="6299205" y="3753078"/>
          <a:ext cx="2258208" cy="12179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rPr>
            <a:t>Bid Submission/Receipt</a:t>
          </a:r>
        </a:p>
        <a:p>
          <a:pPr lvl="0" algn="l" defTabSz="533400">
            <a:lnSpc>
              <a:spcPct val="90000"/>
            </a:lnSpc>
            <a:spcBef>
              <a:spcPct val="0"/>
            </a:spcBef>
            <a:spcAft>
              <a:spcPct val="35000"/>
            </a:spcAft>
          </a:pPr>
          <a:r>
            <a:rPr lang="en-US" sz="1200" b="1" kern="1200" dirty="0" smtClean="0">
              <a:solidFill>
                <a:schemeClr val="tx1"/>
              </a:solidFill>
            </a:rPr>
            <a:t>-e-bids</a:t>
          </a:r>
        </a:p>
        <a:p>
          <a:pPr lvl="0" algn="l" defTabSz="533400">
            <a:lnSpc>
              <a:spcPct val="90000"/>
            </a:lnSpc>
            <a:spcBef>
              <a:spcPct val="0"/>
            </a:spcBef>
            <a:spcAft>
              <a:spcPct val="35000"/>
            </a:spcAft>
          </a:pPr>
          <a:r>
            <a:rPr lang="en-US" sz="1200" b="1" kern="1200" dirty="0" smtClean="0">
              <a:solidFill>
                <a:schemeClr val="tx1"/>
              </a:solidFill>
            </a:rPr>
            <a:t>-paper bids</a:t>
          </a:r>
          <a:endParaRPr lang="en-US" sz="1200" b="1" kern="1200" dirty="0">
            <a:solidFill>
              <a:schemeClr val="tx1"/>
            </a:solidFill>
          </a:endParaRPr>
        </a:p>
      </dsp:txBody>
      <dsp:txXfrm>
        <a:off x="6299205" y="3753078"/>
        <a:ext cx="2258208" cy="1217949"/>
      </dsp:txXfrm>
    </dsp:sp>
    <dsp:sp modelId="{30CE856A-6959-4B52-9232-8847372CA0C3}">
      <dsp:nvSpPr>
        <dsp:cNvPr id="0" name=""/>
        <dsp:cNvSpPr/>
      </dsp:nvSpPr>
      <dsp:spPr>
        <a:xfrm>
          <a:off x="4163445" y="4694643"/>
          <a:ext cx="3167398" cy="18585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rPr>
            <a:t>Bid Evaluation</a:t>
          </a:r>
        </a:p>
        <a:p>
          <a:pPr lvl="0" algn="l" defTabSz="533400">
            <a:lnSpc>
              <a:spcPct val="90000"/>
            </a:lnSpc>
            <a:spcBef>
              <a:spcPct val="0"/>
            </a:spcBef>
            <a:spcAft>
              <a:spcPct val="35000"/>
            </a:spcAft>
          </a:pPr>
          <a:r>
            <a:rPr lang="en-US" sz="1200" b="1" kern="1200" dirty="0" smtClean="0">
              <a:solidFill>
                <a:schemeClr val="tx1"/>
              </a:solidFill>
            </a:rPr>
            <a:t>-General Compliance to Bid Conditions</a:t>
          </a:r>
        </a:p>
        <a:p>
          <a:pPr lvl="0" algn="l" defTabSz="533400">
            <a:lnSpc>
              <a:spcPct val="90000"/>
            </a:lnSpc>
            <a:spcBef>
              <a:spcPct val="0"/>
            </a:spcBef>
            <a:spcAft>
              <a:spcPct val="35000"/>
            </a:spcAft>
          </a:pPr>
          <a:r>
            <a:rPr lang="en-US" sz="1200" b="1" kern="1200" dirty="0" smtClean="0">
              <a:solidFill>
                <a:schemeClr val="tx1"/>
              </a:solidFill>
            </a:rPr>
            <a:t>-Qualification of Bidder </a:t>
          </a:r>
        </a:p>
        <a:p>
          <a:pPr lvl="0" algn="l" defTabSz="533400">
            <a:lnSpc>
              <a:spcPct val="90000"/>
            </a:lnSpc>
            <a:spcBef>
              <a:spcPct val="0"/>
            </a:spcBef>
            <a:spcAft>
              <a:spcPct val="35000"/>
            </a:spcAft>
          </a:pPr>
          <a:r>
            <a:rPr lang="en-US" sz="1200" b="1" kern="1200" dirty="0" smtClean="0">
              <a:solidFill>
                <a:schemeClr val="tx1"/>
              </a:solidFill>
            </a:rPr>
            <a:t>-Technical &amp; Commercial Compliance</a:t>
          </a:r>
        </a:p>
        <a:p>
          <a:pPr lvl="0" algn="l" defTabSz="533400">
            <a:lnSpc>
              <a:spcPct val="90000"/>
            </a:lnSpc>
            <a:spcBef>
              <a:spcPct val="0"/>
            </a:spcBef>
            <a:spcAft>
              <a:spcPct val="35000"/>
            </a:spcAft>
          </a:pPr>
          <a:r>
            <a:rPr lang="en-US" sz="1200" b="1" kern="1200" dirty="0" smtClean="0">
              <a:solidFill>
                <a:schemeClr val="tx1"/>
              </a:solidFill>
            </a:rPr>
            <a:t>-Capacity &amp; Capability of Bidder</a:t>
          </a:r>
        </a:p>
        <a:p>
          <a:pPr lvl="0" algn="l" defTabSz="533400">
            <a:lnSpc>
              <a:spcPct val="90000"/>
            </a:lnSpc>
            <a:spcBef>
              <a:spcPct val="0"/>
            </a:spcBef>
            <a:spcAft>
              <a:spcPct val="35000"/>
            </a:spcAft>
          </a:pPr>
          <a:r>
            <a:rPr lang="en-US" sz="1200" b="1" kern="1200" dirty="0" smtClean="0">
              <a:solidFill>
                <a:schemeClr val="tx1"/>
              </a:solidFill>
            </a:rPr>
            <a:t>-Price</a:t>
          </a:r>
          <a:endParaRPr lang="en-US" sz="1200" b="1" kern="1200" dirty="0">
            <a:solidFill>
              <a:schemeClr val="tx1"/>
            </a:solidFill>
          </a:endParaRPr>
        </a:p>
      </dsp:txBody>
      <dsp:txXfrm>
        <a:off x="4163445" y="4694643"/>
        <a:ext cx="3167398" cy="1858560"/>
      </dsp:txXfrm>
    </dsp:sp>
    <dsp:sp modelId="{56BD09C2-2457-476D-B069-9C211EE129E5}">
      <dsp:nvSpPr>
        <dsp:cNvPr id="0" name=""/>
        <dsp:cNvSpPr/>
      </dsp:nvSpPr>
      <dsp:spPr>
        <a:xfrm>
          <a:off x="1263071" y="4643021"/>
          <a:ext cx="2862432" cy="112349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100000"/>
            </a:lnSpc>
            <a:spcBef>
              <a:spcPct val="0"/>
            </a:spcBef>
            <a:spcAft>
              <a:spcPts val="0"/>
            </a:spcAft>
          </a:pPr>
          <a:r>
            <a:rPr lang="en-US" sz="1200" b="1" kern="1200" dirty="0" smtClean="0">
              <a:solidFill>
                <a:schemeClr val="tx1"/>
              </a:solidFill>
            </a:rPr>
            <a:t>-Award to Lowest </a:t>
          </a:r>
        </a:p>
        <a:p>
          <a:pPr lvl="0" algn="l" defTabSz="533400">
            <a:lnSpc>
              <a:spcPct val="100000"/>
            </a:lnSpc>
            <a:spcBef>
              <a:spcPct val="0"/>
            </a:spcBef>
            <a:spcAft>
              <a:spcPts val="0"/>
            </a:spcAft>
          </a:pPr>
          <a:r>
            <a:rPr lang="en-US" sz="1200" b="1" kern="1200" dirty="0" smtClean="0">
              <a:solidFill>
                <a:schemeClr val="tx1"/>
              </a:solidFill>
            </a:rPr>
            <a:t>Evaluated Responsive Bidder</a:t>
          </a:r>
        </a:p>
        <a:p>
          <a:pPr lvl="0" algn="l" defTabSz="533400">
            <a:lnSpc>
              <a:spcPct val="100000"/>
            </a:lnSpc>
            <a:spcBef>
              <a:spcPct val="0"/>
            </a:spcBef>
            <a:spcAft>
              <a:spcPts val="0"/>
            </a:spcAft>
          </a:pPr>
          <a:r>
            <a:rPr lang="en-US" sz="1200" b="1" kern="1200" dirty="0" smtClean="0">
              <a:solidFill>
                <a:schemeClr val="tx1"/>
              </a:solidFill>
            </a:rPr>
            <a:t>-Contract Signing </a:t>
          </a:r>
        </a:p>
        <a:p>
          <a:pPr lvl="0" algn="l" defTabSz="533400">
            <a:lnSpc>
              <a:spcPct val="100000"/>
            </a:lnSpc>
            <a:spcBef>
              <a:spcPct val="0"/>
            </a:spcBef>
            <a:spcAft>
              <a:spcPts val="0"/>
            </a:spcAft>
          </a:pPr>
          <a:r>
            <a:rPr lang="en-US" sz="1200" b="1" kern="1200" dirty="0" smtClean="0">
              <a:solidFill>
                <a:schemeClr val="tx1"/>
              </a:solidFill>
            </a:rPr>
            <a:t>- Performance Guarantee Submission</a:t>
          </a:r>
          <a:endParaRPr lang="en-US" sz="1200" b="1" kern="1200" dirty="0">
            <a:solidFill>
              <a:schemeClr val="tx1"/>
            </a:solidFill>
          </a:endParaRPr>
        </a:p>
      </dsp:txBody>
      <dsp:txXfrm>
        <a:off x="1263071" y="4643021"/>
        <a:ext cx="2862432" cy="1123497"/>
      </dsp:txXfrm>
    </dsp:sp>
    <dsp:sp modelId="{B583B18D-4D4D-4E62-9FCA-90E51A6BD70B}">
      <dsp:nvSpPr>
        <dsp:cNvPr id="0" name=""/>
        <dsp:cNvSpPr/>
      </dsp:nvSpPr>
      <dsp:spPr>
        <a:xfrm>
          <a:off x="507759" y="3243848"/>
          <a:ext cx="2571020" cy="9137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rPr>
            <a:t>Contract Monitoring/Follow up</a:t>
          </a:r>
          <a:endParaRPr lang="en-US" sz="1200" b="1" kern="1200" dirty="0">
            <a:solidFill>
              <a:schemeClr val="tx1"/>
            </a:solidFill>
          </a:endParaRPr>
        </a:p>
      </dsp:txBody>
      <dsp:txXfrm>
        <a:off x="507759" y="3243848"/>
        <a:ext cx="2571020" cy="913781"/>
      </dsp:txXfrm>
    </dsp:sp>
    <dsp:sp modelId="{459BF2ED-DCDE-49DD-A839-808189286BB0}">
      <dsp:nvSpPr>
        <dsp:cNvPr id="0" name=""/>
        <dsp:cNvSpPr/>
      </dsp:nvSpPr>
      <dsp:spPr>
        <a:xfrm>
          <a:off x="5347953" y="0"/>
          <a:ext cx="2070116" cy="6763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rPr>
            <a:t>Availability of Funds and Land &amp; Statutory Clearances wherever  required</a:t>
          </a:r>
          <a:endParaRPr lang="en-US" sz="1200" b="1" kern="1200" dirty="0">
            <a:solidFill>
              <a:schemeClr val="tx1"/>
            </a:solidFill>
          </a:endParaRPr>
        </a:p>
      </dsp:txBody>
      <dsp:txXfrm>
        <a:off x="5347953" y="0"/>
        <a:ext cx="2070116" cy="676349"/>
      </dsp:txXfrm>
    </dsp:sp>
    <dsp:sp modelId="{EF5E9FE3-F45C-4A2D-81D1-FD26FF995165}">
      <dsp:nvSpPr>
        <dsp:cNvPr id="0" name=""/>
        <dsp:cNvSpPr/>
      </dsp:nvSpPr>
      <dsp:spPr>
        <a:xfrm>
          <a:off x="723194" y="2051166"/>
          <a:ext cx="2053599" cy="6763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rPr>
            <a:t>Acceptance of Goods/works/services</a:t>
          </a:r>
          <a:endParaRPr lang="en-US" sz="1200" b="1" kern="1200" dirty="0">
            <a:solidFill>
              <a:schemeClr val="tx1"/>
            </a:solidFill>
          </a:endParaRPr>
        </a:p>
      </dsp:txBody>
      <dsp:txXfrm>
        <a:off x="723194" y="2051166"/>
        <a:ext cx="2053599" cy="676349"/>
      </dsp:txXfrm>
    </dsp:sp>
    <dsp:sp modelId="{9C97462E-909A-4D26-B648-0F2E63856C6A}">
      <dsp:nvSpPr>
        <dsp:cNvPr id="0" name=""/>
        <dsp:cNvSpPr/>
      </dsp:nvSpPr>
      <dsp:spPr>
        <a:xfrm>
          <a:off x="1116834" y="1184444"/>
          <a:ext cx="2417867" cy="6763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rPr>
            <a:t>Invoice Verification </a:t>
          </a:r>
          <a:endParaRPr lang="en-US" sz="1200" b="1" kern="1200" dirty="0">
            <a:solidFill>
              <a:schemeClr val="tx1"/>
            </a:solidFill>
          </a:endParaRPr>
        </a:p>
      </dsp:txBody>
      <dsp:txXfrm>
        <a:off x="1116834" y="1184444"/>
        <a:ext cx="2417867" cy="676349"/>
      </dsp:txXfrm>
    </dsp:sp>
    <dsp:sp modelId="{5F571B84-D853-4EE2-B44D-B4C506F9E986}">
      <dsp:nvSpPr>
        <dsp:cNvPr id="0" name=""/>
        <dsp:cNvSpPr/>
      </dsp:nvSpPr>
      <dsp:spPr>
        <a:xfrm>
          <a:off x="2087047" y="366330"/>
          <a:ext cx="1352698" cy="6763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rPr>
            <a:t>Payment</a:t>
          </a:r>
          <a:endParaRPr lang="en-US" sz="1200" b="1" kern="1200" dirty="0">
            <a:solidFill>
              <a:schemeClr val="tx1"/>
            </a:solidFill>
          </a:endParaRPr>
        </a:p>
      </dsp:txBody>
      <dsp:txXfrm>
        <a:off x="2087047" y="366330"/>
        <a:ext cx="1352698" cy="67634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36700C4-DB87-4F91-AF7C-D2136D7DB391}">
      <dsp:nvSpPr>
        <dsp:cNvPr id="0" name=""/>
        <dsp:cNvSpPr/>
      </dsp:nvSpPr>
      <dsp:spPr>
        <a:xfrm>
          <a:off x="609589" y="-76201"/>
          <a:ext cx="2432304" cy="2432304"/>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rPr>
            <a:t>Cycle</a:t>
          </a:r>
          <a:endParaRPr lang="en-US" sz="1200" b="1" kern="1200" dirty="0">
            <a:solidFill>
              <a:schemeClr val="tx1"/>
            </a:solidFill>
          </a:endParaRPr>
        </a:p>
      </dsp:txBody>
      <dsp:txXfrm>
        <a:off x="1891471" y="439215"/>
        <a:ext cx="868680" cy="723900"/>
      </dsp:txXfrm>
    </dsp:sp>
    <dsp:sp modelId="{3D2E042C-96B5-47EB-9C76-18B2798171D6}">
      <dsp:nvSpPr>
        <dsp:cNvPr id="0" name=""/>
        <dsp:cNvSpPr/>
      </dsp:nvSpPr>
      <dsp:spPr>
        <a:xfrm>
          <a:off x="609601" y="12"/>
          <a:ext cx="2432304" cy="2432304"/>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endParaRPr lang="en-US" sz="3800" kern="1200" dirty="0"/>
        </a:p>
      </dsp:txBody>
      <dsp:txXfrm>
        <a:off x="1188721" y="1578114"/>
        <a:ext cx="1303020" cy="637032"/>
      </dsp:txXfrm>
    </dsp:sp>
    <dsp:sp modelId="{CFAEDE9A-4759-4A66-90EA-A358EAA48AEF}">
      <dsp:nvSpPr>
        <dsp:cNvPr id="0" name=""/>
        <dsp:cNvSpPr/>
      </dsp:nvSpPr>
      <dsp:spPr>
        <a:xfrm>
          <a:off x="533408" y="-76201"/>
          <a:ext cx="2432304" cy="2432304"/>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rPr>
            <a:t>Procurement</a:t>
          </a:r>
          <a:endParaRPr lang="en-US" sz="1200" b="1" kern="1200" dirty="0">
            <a:solidFill>
              <a:schemeClr val="tx1"/>
            </a:solidFill>
          </a:endParaRPr>
        </a:p>
      </dsp:txBody>
      <dsp:txXfrm>
        <a:off x="815150" y="439215"/>
        <a:ext cx="868680" cy="723900"/>
      </dsp:txXfrm>
    </dsp:sp>
    <dsp:sp modelId="{589885F4-1ACE-4423-8F83-326D77BC2F9D}">
      <dsp:nvSpPr>
        <dsp:cNvPr id="0" name=""/>
        <dsp:cNvSpPr/>
      </dsp:nvSpPr>
      <dsp:spPr>
        <a:xfrm>
          <a:off x="472640" y="-228221"/>
          <a:ext cx="2733446" cy="2733446"/>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5DC216-7EA5-47AE-86AE-91EBD9DAD1B5}">
      <dsp:nvSpPr>
        <dsp:cNvPr id="0" name=""/>
        <dsp:cNvSpPr/>
      </dsp:nvSpPr>
      <dsp:spPr>
        <a:xfrm>
          <a:off x="459030" y="-150712"/>
          <a:ext cx="2733446" cy="2733446"/>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2D6C43-7CCD-4834-BD31-280F9C2ACEDE}">
      <dsp:nvSpPr>
        <dsp:cNvPr id="0" name=""/>
        <dsp:cNvSpPr/>
      </dsp:nvSpPr>
      <dsp:spPr>
        <a:xfrm>
          <a:off x="382636" y="-226772"/>
          <a:ext cx="2733446" cy="2733446"/>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F993BFC-FFF1-4BF4-B559-A3CDCC45D3F1}" type="datetimeFigureOut">
              <a:rPr lang="en-IN" smtClean="0"/>
              <a:pPr/>
              <a:t>17-01-2016</a:t>
            </a:fld>
            <a:endParaRPr lang="en-IN"/>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FC55FC0-F4C3-4DBB-A09E-597155E3C11B}" type="slidenum">
              <a:rPr lang="en-IN" smtClean="0"/>
              <a:pPr/>
              <a:t>‹#›</a:t>
            </a:fld>
            <a:endParaRPr lang="en-IN"/>
          </a:p>
        </p:txBody>
      </p:sp>
    </p:spTree>
    <p:extLst>
      <p:ext uri="{BB962C8B-B14F-4D97-AF65-F5344CB8AC3E}">
        <p14:creationId xmlns="" xmlns:p14="http://schemas.microsoft.com/office/powerpoint/2010/main" val="2877798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BFE74E5-20DF-400B-828A-C0A6AE3E7A57}" type="datetimeFigureOut">
              <a:rPr lang="en-IN" smtClean="0"/>
              <a:pPr/>
              <a:t>17-01-2016</a:t>
            </a:fld>
            <a:endParaRPr lang="en-IN"/>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DDCBB4FB-DB05-4B48-A4AA-23F72B4D870D}" type="slidenum">
              <a:rPr lang="en-IN" smtClean="0"/>
              <a:pPr/>
              <a:t>‹#›</a:t>
            </a:fld>
            <a:endParaRPr lang="en-IN"/>
          </a:p>
        </p:txBody>
      </p:sp>
    </p:spTree>
    <p:extLst>
      <p:ext uri="{BB962C8B-B14F-4D97-AF65-F5344CB8AC3E}">
        <p14:creationId xmlns="" xmlns:p14="http://schemas.microsoft.com/office/powerpoint/2010/main" val="1401643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7588" name="Slide Number Placeholder 3"/>
          <p:cNvSpPr>
            <a:spLocks noGrp="1"/>
          </p:cNvSpPr>
          <p:nvPr>
            <p:ph type="sldNum" sz="quarter" idx="5"/>
          </p:nvPr>
        </p:nvSpPr>
        <p:spPr bwMode="auto">
          <a:noFill/>
          <a:ln>
            <a:miter lim="800000"/>
            <a:headEnd/>
            <a:tailEnd/>
          </a:ln>
        </p:spPr>
        <p:txBody>
          <a:bodyPr/>
          <a:lstStyle/>
          <a:p>
            <a:fld id="{D21DBDFD-4D2C-4DFC-A6BD-43E737785439}" type="slidenum">
              <a:rPr lang="en-US"/>
              <a:pPr/>
              <a:t>21</a:t>
            </a:fld>
            <a:endParaRPr lang="en-US"/>
          </a:p>
        </p:txBody>
      </p:sp>
    </p:spTree>
    <p:extLst>
      <p:ext uri="{BB962C8B-B14F-4D97-AF65-F5344CB8AC3E}">
        <p14:creationId xmlns="" xmlns:p14="http://schemas.microsoft.com/office/powerpoint/2010/main" val="376336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3E022D6-4031-4F60-A279-4F1EBF467411}" type="datetimeFigureOut">
              <a:rPr lang="en-IN" smtClean="0"/>
              <a:pPr/>
              <a:t>17-01-2016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3172187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3E022D6-4031-4F60-A279-4F1EBF467411}" type="datetimeFigureOut">
              <a:rPr lang="en-IN" smtClean="0"/>
              <a:pPr/>
              <a:t>17-01-2016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1239765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3E022D6-4031-4F60-A279-4F1EBF467411}" type="datetimeFigureOut">
              <a:rPr lang="en-IN" smtClean="0"/>
              <a:pPr/>
              <a:t>17-01-2016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977127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3E022D6-4031-4F60-A279-4F1EBF467411}" type="datetimeFigureOut">
              <a:rPr lang="en-IN" smtClean="0"/>
              <a:pPr/>
              <a:t>17-01-2016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121702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E022D6-4031-4F60-A279-4F1EBF467411}" type="datetimeFigureOut">
              <a:rPr lang="en-IN" smtClean="0"/>
              <a:pPr/>
              <a:t>17-01-2016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3511117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3E022D6-4031-4F60-A279-4F1EBF467411}" type="datetimeFigureOut">
              <a:rPr lang="en-IN" smtClean="0"/>
              <a:pPr/>
              <a:t>17-01-2016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404720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3E022D6-4031-4F60-A279-4F1EBF467411}" type="datetimeFigureOut">
              <a:rPr lang="en-IN" smtClean="0"/>
              <a:pPr/>
              <a:t>17-01-2016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2060387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3E022D6-4031-4F60-A279-4F1EBF467411}" type="datetimeFigureOut">
              <a:rPr lang="en-IN" smtClean="0"/>
              <a:pPr/>
              <a:t>17-01-2016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2772623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022D6-4031-4F60-A279-4F1EBF467411}" type="datetimeFigureOut">
              <a:rPr lang="en-IN" smtClean="0"/>
              <a:pPr/>
              <a:t>17-01-2016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184439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E022D6-4031-4F60-A279-4F1EBF467411}" type="datetimeFigureOut">
              <a:rPr lang="en-IN" smtClean="0"/>
              <a:pPr/>
              <a:t>17-01-2016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3056020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E022D6-4031-4F60-A279-4F1EBF467411}" type="datetimeFigureOut">
              <a:rPr lang="en-IN" smtClean="0"/>
              <a:pPr/>
              <a:t>17-01-2016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1463823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022D6-4031-4F60-A279-4F1EBF467411}" type="datetimeFigureOut">
              <a:rPr lang="en-IN" smtClean="0"/>
              <a:pPr/>
              <a:t>17-01-2016</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ABDB99-80A2-44A3-B1FB-06BF774CF367}" type="slidenum">
              <a:rPr lang="en-IN" smtClean="0"/>
              <a:pPr/>
              <a:t>‹#›</a:t>
            </a:fld>
            <a:endParaRPr lang="en-IN"/>
          </a:p>
        </p:txBody>
      </p:sp>
    </p:spTree>
    <p:extLst>
      <p:ext uri="{BB962C8B-B14F-4D97-AF65-F5344CB8AC3E}">
        <p14:creationId xmlns="" xmlns:p14="http://schemas.microsoft.com/office/powerpoint/2010/main" val="1674137766"/>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4954" y="1449977"/>
            <a:ext cx="10500360" cy="3004457"/>
          </a:xfrm>
        </p:spPr>
        <p:txBody>
          <a:bodyPr>
            <a:normAutofit fontScale="90000"/>
          </a:bodyPr>
          <a:lstStyle/>
          <a:p>
            <a:pPr algn="ctr"/>
            <a:r>
              <a:rPr lang="en-IN" b="1" dirty="0" smtClean="0"/>
              <a:t/>
            </a:r>
            <a:br>
              <a:rPr lang="en-IN" b="1" dirty="0" smtClean="0"/>
            </a:br>
            <a:r>
              <a:rPr lang="en-IN" sz="4900" b="1" dirty="0" smtClean="0"/>
              <a:t>PUBLIC  </a:t>
            </a:r>
            <a:r>
              <a:rPr lang="en-IN" sz="4900" b="1" dirty="0" smtClean="0"/>
              <a:t>PROCUREMENT PROCESSES</a:t>
            </a:r>
            <a:r>
              <a:rPr lang="en-IN" b="1" dirty="0" smtClean="0"/>
              <a:t/>
            </a:r>
            <a:br>
              <a:rPr lang="en-IN" b="1" dirty="0" smtClean="0"/>
            </a:br>
            <a:r>
              <a:rPr lang="en-IN" sz="2200" b="1" dirty="0" smtClean="0"/>
              <a:t/>
            </a:r>
            <a:br>
              <a:rPr lang="en-IN" sz="2200" b="1" dirty="0" smtClean="0"/>
            </a:br>
            <a:r>
              <a:rPr lang="en-IN" dirty="0" smtClean="0"/>
              <a:t>by</a:t>
            </a:r>
            <a:br>
              <a:rPr lang="en-IN" dirty="0" smtClean="0"/>
            </a:br>
            <a:r>
              <a:rPr lang="en-IN" sz="1600" b="1" dirty="0" smtClean="0"/>
              <a:t/>
            </a:r>
            <a:br>
              <a:rPr lang="en-IN" sz="1600" b="1" dirty="0" smtClean="0"/>
            </a:br>
            <a:r>
              <a:rPr lang="en-IN" b="1" dirty="0" err="1" smtClean="0"/>
              <a:t>Rakesh</a:t>
            </a:r>
            <a:r>
              <a:rPr lang="en-IN" b="1" dirty="0" smtClean="0"/>
              <a:t>  Jain</a:t>
            </a:r>
            <a:br>
              <a:rPr lang="en-IN" b="1" dirty="0" smtClean="0"/>
            </a:br>
            <a:r>
              <a:rPr lang="en-IN" sz="3600" dirty="0" smtClean="0"/>
              <a:t>Deputy Comptroller &amp; Auditor General</a:t>
            </a:r>
            <a:r>
              <a:rPr lang="en-IN" b="1" dirty="0" smtClean="0"/>
              <a:t/>
            </a:r>
            <a:br>
              <a:rPr lang="en-IN" b="1" dirty="0" smtClean="0"/>
            </a:br>
            <a:r>
              <a:rPr lang="en-IN" b="1" dirty="0" smtClean="0"/>
              <a:t/>
            </a:r>
            <a:br>
              <a:rPr lang="en-IN" b="1" dirty="0" smtClean="0"/>
            </a:br>
            <a:endParaRPr lang="en-IN"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60612"/>
            <a:ext cx="10698877" cy="5701553"/>
          </a:xfrm>
        </p:spPr>
        <p:txBody>
          <a:bodyPr>
            <a:normAutofit/>
          </a:bodyPr>
          <a:lstStyle/>
          <a:p>
            <a:pPr marL="538163" indent="-538163">
              <a:lnSpc>
                <a:spcPct val="100000"/>
              </a:lnSpc>
              <a:spcBef>
                <a:spcPts val="0"/>
              </a:spcBef>
              <a:spcAft>
                <a:spcPts val="1200"/>
              </a:spcAft>
              <a:buFont typeface="Wingdings" panose="05000000000000000000" pitchFamily="2" charset="2"/>
              <a:buChar char="q"/>
            </a:pPr>
            <a:r>
              <a:rPr lang="en-IN" sz="2400" dirty="0" smtClean="0">
                <a:latin typeface="Arial Narrow" panose="020B0606020202030204" pitchFamily="34" charset="0"/>
              </a:rPr>
              <a:t>Switch over to e-procurement regime (Korea </a:t>
            </a:r>
            <a:r>
              <a:rPr lang="en-IN" sz="2400" dirty="0">
                <a:latin typeface="Arial Narrow" panose="020B0606020202030204" pitchFamily="34" charset="0"/>
              </a:rPr>
              <a:t>O</a:t>
            </a:r>
            <a:r>
              <a:rPr lang="en-IN" sz="2400" dirty="0" smtClean="0">
                <a:latin typeface="Arial Narrow" panose="020B0606020202030204" pitchFamily="34" charset="0"/>
              </a:rPr>
              <a:t>nline E-procurement System)</a:t>
            </a:r>
          </a:p>
          <a:p>
            <a:pPr marL="538163" indent="-538163">
              <a:lnSpc>
                <a:spcPct val="100000"/>
              </a:lnSpc>
              <a:spcBef>
                <a:spcPts val="0"/>
              </a:spcBef>
              <a:spcAft>
                <a:spcPts val="1200"/>
              </a:spcAft>
              <a:buFont typeface="Wingdings" panose="05000000000000000000" pitchFamily="2" charset="2"/>
              <a:buChar char="q"/>
            </a:pPr>
            <a:r>
              <a:rPr lang="en-IN" sz="2400" dirty="0" smtClean="0">
                <a:latin typeface="Arial Narrow" panose="020B0606020202030204" pitchFamily="34" charset="0"/>
              </a:rPr>
              <a:t>Reforms in works Procurement</a:t>
            </a:r>
          </a:p>
          <a:p>
            <a:pPr lvl="1" algn="just">
              <a:lnSpc>
                <a:spcPct val="100000"/>
              </a:lnSpc>
              <a:spcBef>
                <a:spcPts val="0"/>
              </a:spcBef>
              <a:spcAft>
                <a:spcPts val="1200"/>
              </a:spcAft>
              <a:buFont typeface="Wingdings" panose="05000000000000000000" pitchFamily="2" charset="2"/>
              <a:buChar char="§"/>
            </a:pPr>
            <a:r>
              <a:rPr lang="en-IN" sz="2400" dirty="0">
                <a:latin typeface="Arial Narrow" panose="020B0606020202030204" pitchFamily="34" charset="0"/>
              </a:rPr>
              <a:t>For all development projects, the </a:t>
            </a:r>
            <a:r>
              <a:rPr lang="en-IN" sz="2400" dirty="0" smtClean="0">
                <a:latin typeface="Arial Narrow" panose="020B0606020202030204" pitchFamily="34" charset="0"/>
              </a:rPr>
              <a:t>executing agencies </a:t>
            </a:r>
            <a:r>
              <a:rPr lang="en-IN" sz="2400" dirty="0">
                <a:latin typeface="Arial Narrow" panose="020B0606020202030204" pitchFamily="34" charset="0"/>
              </a:rPr>
              <a:t>shall carry out procurement planning (statutory clearances, </a:t>
            </a:r>
            <a:r>
              <a:rPr lang="en-IN" sz="2400" dirty="0" smtClean="0">
                <a:latin typeface="Arial Narrow" panose="020B0606020202030204" pitchFamily="34" charset="0"/>
              </a:rPr>
              <a:t>land acquisition &amp;  </a:t>
            </a:r>
            <a:r>
              <a:rPr lang="en-IN" sz="2400" dirty="0">
                <a:latin typeface="Arial Narrow" panose="020B0606020202030204" pitchFamily="34" charset="0"/>
              </a:rPr>
              <a:t>availability), logistics, contract packaging, scheduling and firming up of funds before sanction.</a:t>
            </a:r>
          </a:p>
          <a:p>
            <a:pPr lvl="1">
              <a:lnSpc>
                <a:spcPct val="100000"/>
              </a:lnSpc>
              <a:spcBef>
                <a:spcPts val="0"/>
              </a:spcBef>
              <a:spcAft>
                <a:spcPts val="1200"/>
              </a:spcAft>
              <a:buFont typeface="Wingdings" panose="05000000000000000000" pitchFamily="2" charset="2"/>
              <a:buChar char="§"/>
            </a:pPr>
            <a:r>
              <a:rPr lang="en-IN" sz="2400" dirty="0">
                <a:latin typeface="Arial Narrow" panose="020B0606020202030204" pitchFamily="34" charset="0"/>
              </a:rPr>
              <a:t>Schedule of rates should be reviewed and revised</a:t>
            </a:r>
          </a:p>
          <a:p>
            <a:pPr lvl="1">
              <a:lnSpc>
                <a:spcPct val="100000"/>
              </a:lnSpc>
              <a:spcBef>
                <a:spcPts val="0"/>
              </a:spcBef>
              <a:spcAft>
                <a:spcPts val="1200"/>
              </a:spcAft>
              <a:buFont typeface="Wingdings" panose="05000000000000000000" pitchFamily="2" charset="2"/>
              <a:buChar char="§"/>
            </a:pPr>
            <a:r>
              <a:rPr lang="en-IN" sz="2400" dirty="0" smtClean="0">
                <a:latin typeface="Arial Narrow" panose="020B0606020202030204" pitchFamily="34" charset="0"/>
              </a:rPr>
              <a:t> </a:t>
            </a:r>
            <a:r>
              <a:rPr lang="en-IN" dirty="0">
                <a:latin typeface="Arial Narrow" panose="020B0606020202030204" pitchFamily="34" charset="0"/>
              </a:rPr>
              <a:t>C</a:t>
            </a:r>
            <a:r>
              <a:rPr lang="en-IN" sz="2400" dirty="0" smtClean="0">
                <a:latin typeface="Arial Narrow" panose="020B0606020202030204" pitchFamily="34" charset="0"/>
              </a:rPr>
              <a:t>ontractors </a:t>
            </a:r>
            <a:r>
              <a:rPr lang="en-IN" sz="2400" dirty="0">
                <a:latin typeface="Arial Narrow" panose="020B0606020202030204" pitchFamily="34" charset="0"/>
              </a:rPr>
              <a:t>past performance data should be maintained</a:t>
            </a:r>
          </a:p>
          <a:p>
            <a:pPr lvl="1">
              <a:lnSpc>
                <a:spcPct val="100000"/>
              </a:lnSpc>
              <a:spcBef>
                <a:spcPts val="0"/>
              </a:spcBef>
              <a:spcAft>
                <a:spcPts val="1200"/>
              </a:spcAft>
              <a:buFont typeface="Wingdings" panose="05000000000000000000" pitchFamily="2" charset="2"/>
              <a:buChar char="§"/>
            </a:pPr>
            <a:r>
              <a:rPr lang="en-IN" sz="2400" dirty="0">
                <a:latin typeface="Arial Narrow" panose="020B0606020202030204" pitchFamily="34" charset="0"/>
              </a:rPr>
              <a:t>Bid capacity </a:t>
            </a:r>
            <a:r>
              <a:rPr lang="en-IN" sz="2400" dirty="0" smtClean="0">
                <a:latin typeface="Arial Narrow" panose="020B0606020202030204" pitchFamily="34" charset="0"/>
              </a:rPr>
              <a:t>– Finance, equipment</a:t>
            </a:r>
            <a:r>
              <a:rPr lang="en-IN" sz="2400" dirty="0">
                <a:latin typeface="Arial Narrow" panose="020B0606020202030204" pitchFamily="34" charset="0"/>
              </a:rPr>
              <a:t>, personnel </a:t>
            </a:r>
            <a:r>
              <a:rPr lang="en-IN" sz="2400" dirty="0" smtClean="0">
                <a:latin typeface="Arial Narrow" panose="020B0606020202030204" pitchFamily="34" charset="0"/>
              </a:rPr>
              <a:t>&amp; past performance should be mandatory criteria</a:t>
            </a:r>
            <a:endParaRPr lang="en-IN" sz="2400" dirty="0">
              <a:latin typeface="Arial Narrow" panose="020B0606020202030204" pitchFamily="34" charset="0"/>
            </a:endParaRPr>
          </a:p>
          <a:p>
            <a:pPr marL="538163" indent="-538163">
              <a:lnSpc>
                <a:spcPct val="100000"/>
              </a:lnSpc>
              <a:spcBef>
                <a:spcPts val="0"/>
              </a:spcBef>
              <a:spcAft>
                <a:spcPts val="1200"/>
              </a:spcAft>
              <a:buFont typeface="Wingdings" panose="05000000000000000000" pitchFamily="2" charset="2"/>
              <a:buChar char="q"/>
            </a:pPr>
            <a:r>
              <a:rPr lang="en-IN" sz="2400" dirty="0" smtClean="0">
                <a:latin typeface="Arial Narrow" panose="020B0606020202030204" pitchFamily="34" charset="0"/>
              </a:rPr>
              <a:t>Regular Training Programmes</a:t>
            </a:r>
          </a:p>
          <a:p>
            <a:pPr marL="538163" indent="-538163">
              <a:lnSpc>
                <a:spcPct val="100000"/>
              </a:lnSpc>
              <a:spcBef>
                <a:spcPts val="0"/>
              </a:spcBef>
              <a:spcAft>
                <a:spcPts val="1200"/>
              </a:spcAft>
              <a:buFont typeface="Wingdings" panose="05000000000000000000" pitchFamily="2" charset="2"/>
              <a:buChar char="q"/>
            </a:pPr>
            <a:r>
              <a:rPr lang="en-IN" sz="2400" dirty="0" smtClean="0">
                <a:latin typeface="Arial Narrow" panose="020B0606020202030204" pitchFamily="34" charset="0"/>
              </a:rPr>
              <a:t>Performance Indicators</a:t>
            </a:r>
            <a:endParaRPr lang="en-IN" sz="2400" dirty="0">
              <a:latin typeface="Arial Narrow" panose="020B0606020202030204" pitchFamily="34" charset="0"/>
            </a:endParaRPr>
          </a:p>
        </p:txBody>
      </p:sp>
    </p:spTree>
    <p:extLst>
      <p:ext uri="{BB962C8B-B14F-4D97-AF65-F5344CB8AC3E}">
        <p14:creationId xmlns="" xmlns:p14="http://schemas.microsoft.com/office/powerpoint/2010/main" val="4175599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501501" cy="636494"/>
          </a:xfrm>
        </p:spPr>
        <p:txBody>
          <a:bodyPr/>
          <a:lstStyle/>
          <a:p>
            <a:pPr algn="ctr"/>
            <a:r>
              <a:rPr lang="en-IN" sz="2800" b="1" dirty="0" smtClean="0">
                <a:latin typeface="Arial Narrow" panose="020B0606020202030204" pitchFamily="34" charset="0"/>
              </a:rPr>
              <a:t>         The  Public Procurement Bill -Objectives</a:t>
            </a:r>
            <a:endParaRPr lang="en-IN" sz="2800" b="1" dirty="0">
              <a:latin typeface="Arial Narrow" panose="020B0606020202030204" pitchFamily="34" charset="0"/>
            </a:endParaRPr>
          </a:p>
        </p:txBody>
      </p:sp>
      <p:sp>
        <p:nvSpPr>
          <p:cNvPr id="3" name="Content Placeholder 2"/>
          <p:cNvSpPr>
            <a:spLocks noGrp="1"/>
          </p:cNvSpPr>
          <p:nvPr>
            <p:ph idx="1"/>
          </p:nvPr>
        </p:nvSpPr>
        <p:spPr>
          <a:xfrm>
            <a:off x="806824" y="1573306"/>
            <a:ext cx="10340788" cy="4675093"/>
          </a:xfrm>
        </p:spPr>
        <p:txBody>
          <a:bodyPr>
            <a:noAutofit/>
          </a:bodyPr>
          <a:lstStyle/>
          <a:p>
            <a:pPr marL="538163" indent="-538163" algn="just">
              <a:lnSpc>
                <a:spcPct val="150000"/>
              </a:lnSpc>
              <a:buFont typeface="Wingdings" panose="05000000000000000000" pitchFamily="2" charset="2"/>
              <a:buChar char="q"/>
            </a:pPr>
            <a:r>
              <a:rPr lang="en-IN" sz="2400" dirty="0" smtClean="0">
                <a:latin typeface="Arial Narrow" panose="020B0606020202030204" pitchFamily="34" charset="0"/>
              </a:rPr>
              <a:t>A legislation to regulate public procurement by all Ministries and Departments of the Central Government, Central Public Sector Enterprises, Autonomous and Statutory bodies controlled by the Central Government and other procuring entities;</a:t>
            </a:r>
          </a:p>
          <a:p>
            <a:pPr marL="538163" indent="-538163" algn="just">
              <a:lnSpc>
                <a:spcPct val="150000"/>
              </a:lnSpc>
              <a:buFont typeface="Wingdings" panose="05000000000000000000" pitchFamily="2" charset="2"/>
              <a:buChar char="q"/>
            </a:pPr>
            <a:r>
              <a:rPr lang="en-IN" sz="2400" dirty="0" smtClean="0">
                <a:latin typeface="Arial Narrow" panose="020B0606020202030204" pitchFamily="34" charset="0"/>
              </a:rPr>
              <a:t>Ensuring transparency, fair and equitable treatment of bidders, promoting competition and enhancing efficiency and economy in the procurement process;</a:t>
            </a:r>
          </a:p>
          <a:p>
            <a:pPr marL="538163" indent="-538163" algn="just">
              <a:lnSpc>
                <a:spcPct val="150000"/>
              </a:lnSpc>
              <a:buFont typeface="Wingdings" panose="05000000000000000000" pitchFamily="2" charset="2"/>
              <a:buChar char="q"/>
            </a:pPr>
            <a:r>
              <a:rPr lang="en-IN" sz="2400" dirty="0" smtClean="0">
                <a:latin typeface="Arial Narrow" panose="020B0606020202030204" pitchFamily="34" charset="0"/>
              </a:rPr>
              <a:t>Maintaining Integrity and public confidence in public procurement process</a:t>
            </a:r>
            <a:endParaRPr lang="en-IN" sz="2400" dirty="0">
              <a:latin typeface="Arial Narrow" panose="020B0606020202030204" pitchFamily="34" charset="0"/>
            </a:endParaRPr>
          </a:p>
        </p:txBody>
      </p:sp>
    </p:spTree>
    <p:extLst>
      <p:ext uri="{BB962C8B-B14F-4D97-AF65-F5344CB8AC3E}">
        <p14:creationId xmlns="" xmlns:p14="http://schemas.microsoft.com/office/powerpoint/2010/main" val="3795672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9"/>
            <a:ext cx="10541842" cy="770964"/>
          </a:xfrm>
        </p:spPr>
        <p:txBody>
          <a:bodyPr/>
          <a:lstStyle/>
          <a:p>
            <a:pPr algn="ctr"/>
            <a:r>
              <a:rPr lang="en-IN" sz="2800" b="1" dirty="0" smtClean="0">
                <a:latin typeface="Arial Narrow" panose="020B0606020202030204" pitchFamily="34" charset="0"/>
              </a:rPr>
              <a:t>Basic Features</a:t>
            </a:r>
            <a:endParaRPr lang="en-IN" sz="2800" b="1" dirty="0">
              <a:latin typeface="Arial Narrow" panose="020B0606020202030204" pitchFamily="34" charset="0"/>
            </a:endParaRPr>
          </a:p>
        </p:txBody>
      </p:sp>
      <p:sp>
        <p:nvSpPr>
          <p:cNvPr id="3" name="Content Placeholder 2"/>
          <p:cNvSpPr>
            <a:spLocks noGrp="1"/>
          </p:cNvSpPr>
          <p:nvPr>
            <p:ph idx="1"/>
          </p:nvPr>
        </p:nvSpPr>
        <p:spPr>
          <a:xfrm>
            <a:off x="646111" y="1398494"/>
            <a:ext cx="10635971" cy="4849905"/>
          </a:xfrm>
        </p:spPr>
        <p:txBody>
          <a:bodyPr>
            <a:normAutofit/>
          </a:bodyPr>
          <a:lstStyle/>
          <a:p>
            <a:pPr marL="538163" indent="-538163" algn="just">
              <a:buFont typeface="Wingdings" panose="05000000000000000000" pitchFamily="2" charset="2"/>
              <a:buChar char="q"/>
            </a:pPr>
            <a:r>
              <a:rPr lang="en-IN" sz="2400" dirty="0" smtClean="0">
                <a:latin typeface="Arial Narrow" panose="020B0606020202030204" pitchFamily="34" charset="0"/>
              </a:rPr>
              <a:t>Five Chapters( Preliminary ,Principles &amp; Methods of Procurement ,Institutional Mechanism, Offences penalty&amp; </a:t>
            </a:r>
            <a:r>
              <a:rPr lang="en-IN" sz="2400" dirty="0" err="1" smtClean="0">
                <a:latin typeface="Arial Narrow" panose="020B0606020202030204" pitchFamily="34" charset="0"/>
              </a:rPr>
              <a:t>debarement</a:t>
            </a:r>
            <a:r>
              <a:rPr lang="en-IN" sz="2400" dirty="0" smtClean="0">
                <a:latin typeface="Arial Narrow" panose="020B0606020202030204" pitchFamily="34" charset="0"/>
              </a:rPr>
              <a:t> ,Miscellaneous)</a:t>
            </a:r>
          </a:p>
          <a:p>
            <a:pPr marL="538163" indent="-538163" algn="just">
              <a:buFont typeface="Wingdings" panose="05000000000000000000" pitchFamily="2" charset="2"/>
              <a:buChar char="q"/>
            </a:pPr>
            <a:r>
              <a:rPr lang="en-IN" sz="2400" dirty="0" smtClean="0">
                <a:latin typeface="Arial Narrow" panose="020B0606020202030204" pitchFamily="34" charset="0"/>
              </a:rPr>
              <a:t>To be supplemented by Rules for procurement of Goods, Works and Services. Separate sets of Rules for:</a:t>
            </a:r>
          </a:p>
          <a:p>
            <a:pPr marL="938213" lvl="1" indent="-400050" algn="just">
              <a:buFont typeface="Wingdings" panose="05000000000000000000" pitchFamily="2" charset="2"/>
              <a:buChar char="§"/>
            </a:pPr>
            <a:r>
              <a:rPr lang="en-IN" sz="2400" dirty="0" smtClean="0">
                <a:latin typeface="Arial Narrow" panose="020B0606020202030204" pitchFamily="34" charset="0"/>
              </a:rPr>
              <a:t>Procurement for the purpose of national security</a:t>
            </a:r>
          </a:p>
          <a:p>
            <a:pPr marL="938213" lvl="1" indent="-400050" algn="just">
              <a:buFont typeface="Wingdings" panose="05000000000000000000" pitchFamily="2" charset="2"/>
              <a:buChar char="§"/>
            </a:pPr>
            <a:r>
              <a:rPr lang="en-IN" sz="2400" dirty="0" smtClean="0">
                <a:latin typeface="Arial Narrow" panose="020B0606020202030204" pitchFamily="34" charset="0"/>
              </a:rPr>
              <a:t>Entering into Public Private Partnerships</a:t>
            </a:r>
          </a:p>
          <a:p>
            <a:pPr marL="938213" lvl="1" indent="-400050" algn="just">
              <a:buFont typeface="Wingdings" panose="05000000000000000000" pitchFamily="2" charset="2"/>
              <a:buChar char="§"/>
            </a:pPr>
            <a:r>
              <a:rPr lang="en-IN" sz="2400" dirty="0" smtClean="0">
                <a:latin typeface="Arial Narrow" panose="020B0606020202030204" pitchFamily="34" charset="0"/>
              </a:rPr>
              <a:t>Procurement by Central Public Sector Enterprises</a:t>
            </a:r>
          </a:p>
          <a:p>
            <a:pPr marL="538163" indent="-538163" algn="just">
              <a:buFont typeface="Wingdings" panose="05000000000000000000" pitchFamily="2" charset="2"/>
              <a:buChar char="q"/>
            </a:pPr>
            <a:r>
              <a:rPr lang="en-IN" sz="2400" dirty="0" smtClean="0">
                <a:latin typeface="Arial Narrow" panose="020B0606020202030204" pitchFamily="34" charset="0"/>
              </a:rPr>
              <a:t>Exemptions from the law in certain circumstances</a:t>
            </a:r>
          </a:p>
          <a:p>
            <a:pPr marL="538163" indent="-538163" algn="just">
              <a:buFont typeface="Wingdings" panose="05000000000000000000" pitchFamily="2" charset="2"/>
              <a:buChar char="q"/>
            </a:pPr>
            <a:r>
              <a:rPr lang="en-IN" sz="2400" dirty="0" smtClean="0">
                <a:latin typeface="Arial Narrow" panose="020B0606020202030204" pitchFamily="34" charset="0"/>
              </a:rPr>
              <a:t>Key transparency and accountability norms incorporated from international best practices</a:t>
            </a:r>
          </a:p>
          <a:p>
            <a:pPr marL="538163" indent="-538163" algn="just">
              <a:buFont typeface="Wingdings" panose="05000000000000000000" pitchFamily="2" charset="2"/>
              <a:buChar char="q"/>
            </a:pPr>
            <a:r>
              <a:rPr lang="en-IN" sz="2400" dirty="0" smtClean="0">
                <a:latin typeface="Arial Narrow" panose="020B0606020202030204" pitchFamily="34" charset="0"/>
              </a:rPr>
              <a:t>Expeditious and streamlines grievance redressal procedure</a:t>
            </a:r>
            <a:endParaRPr lang="en-IN" sz="2400" dirty="0">
              <a:latin typeface="Arial Narrow" panose="020B0606020202030204" pitchFamily="34" charset="0"/>
            </a:endParaRPr>
          </a:p>
        </p:txBody>
      </p:sp>
    </p:spTree>
    <p:extLst>
      <p:ext uri="{BB962C8B-B14F-4D97-AF65-F5344CB8AC3E}">
        <p14:creationId xmlns="" xmlns:p14="http://schemas.microsoft.com/office/powerpoint/2010/main" val="292662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91671"/>
            <a:ext cx="10515600" cy="1223682"/>
          </a:xfrm>
        </p:spPr>
        <p:txBody>
          <a:bodyPr>
            <a:normAutofit/>
          </a:bodyPr>
          <a:lstStyle/>
          <a:p>
            <a:pPr algn="ctr"/>
            <a:r>
              <a:rPr lang="en-IN" sz="2400" dirty="0" smtClean="0">
                <a:latin typeface="Arial Narrow" panose="020B0606020202030204" pitchFamily="34" charset="0"/>
              </a:rPr>
              <a:t/>
            </a:r>
            <a:br>
              <a:rPr lang="en-IN" sz="2400" dirty="0" smtClean="0">
                <a:latin typeface="Arial Narrow" panose="020B0606020202030204" pitchFamily="34" charset="0"/>
              </a:rPr>
            </a:br>
            <a:r>
              <a:rPr lang="en-IN" sz="2400" dirty="0" smtClean="0">
                <a:latin typeface="Arial Narrow" panose="020B0606020202030204" pitchFamily="34" charset="0"/>
              </a:rPr>
              <a:t>Fodder Scam - Purchase </a:t>
            </a:r>
            <a:r>
              <a:rPr lang="en-IN" sz="2400" dirty="0">
                <a:latin typeface="Arial Narrow" panose="020B0606020202030204" pitchFamily="34" charset="0"/>
              </a:rPr>
              <a:t>of feed &amp; fodder</a:t>
            </a:r>
          </a:p>
        </p:txBody>
      </p:sp>
      <p:sp>
        <p:nvSpPr>
          <p:cNvPr id="3" name="Content Placeholder 2"/>
          <p:cNvSpPr>
            <a:spLocks noGrp="1"/>
          </p:cNvSpPr>
          <p:nvPr>
            <p:ph idx="1"/>
          </p:nvPr>
        </p:nvSpPr>
        <p:spPr>
          <a:xfrm>
            <a:off x="524435" y="1196788"/>
            <a:ext cx="11134165" cy="5365377"/>
          </a:xfrm>
        </p:spPr>
        <p:txBody>
          <a:bodyPr>
            <a:normAutofit/>
          </a:bodyPr>
          <a:lstStyle/>
          <a:p>
            <a:pPr marL="0" lvl="0" indent="0" algn="ctr">
              <a:buNone/>
            </a:pPr>
            <a:r>
              <a:rPr lang="en-IN" sz="2400" dirty="0" smtClean="0">
                <a:latin typeface="Arial Narrow" panose="020B0606020202030204" pitchFamily="34" charset="0"/>
              </a:rPr>
              <a:t>                                              </a:t>
            </a:r>
            <a:r>
              <a:rPr lang="en-IN" sz="1800" dirty="0" smtClean="0">
                <a:latin typeface="Arial Narrow" panose="020B0606020202030204" pitchFamily="34" charset="0"/>
              </a:rPr>
              <a:t>                                      </a:t>
            </a:r>
          </a:p>
          <a:p>
            <a:pPr marL="538163" lvl="0" indent="-538163" algn="just">
              <a:spcBef>
                <a:spcPts val="600"/>
              </a:spcBef>
              <a:buFont typeface="Wingdings" panose="05000000000000000000" pitchFamily="2" charset="2"/>
              <a:buChar char="q"/>
            </a:pPr>
            <a:endParaRPr lang="en-IN" sz="2400" dirty="0" smtClean="0">
              <a:latin typeface="Arial Narrow" panose="020B0606020202030204" pitchFamily="34" charset="0"/>
            </a:endParaRPr>
          </a:p>
          <a:p>
            <a:pPr marL="538163" lvl="0" indent="-538163" algn="just">
              <a:spcBef>
                <a:spcPts val="600"/>
              </a:spcBef>
              <a:buFont typeface="Wingdings" panose="05000000000000000000" pitchFamily="2" charset="2"/>
              <a:buChar char="q"/>
            </a:pPr>
            <a:r>
              <a:rPr lang="en-IN" sz="2400" dirty="0" smtClean="0">
                <a:latin typeface="Arial Narrow" panose="020B0606020202030204" pitchFamily="34" charset="0"/>
              </a:rPr>
              <a:t>As per approved scale, Rs.10.5 </a:t>
            </a:r>
            <a:r>
              <a:rPr lang="en-IN" sz="2400" dirty="0" err="1" smtClean="0">
                <a:latin typeface="Arial Narrow" panose="020B0606020202030204" pitchFamily="34" charset="0"/>
              </a:rPr>
              <a:t>crore</a:t>
            </a:r>
            <a:r>
              <a:rPr lang="en-IN" sz="2400" dirty="0" smtClean="0">
                <a:latin typeface="Arial Narrow" panose="020B0606020202030204" pitchFamily="34" charset="0"/>
              </a:rPr>
              <a:t> were required for feed/fodder for three years. As against this, Rs.279.34 </a:t>
            </a:r>
            <a:r>
              <a:rPr lang="en-IN" sz="2400" dirty="0" err="1" smtClean="0">
                <a:latin typeface="Arial Narrow" panose="020B0606020202030204" pitchFamily="34" charset="0"/>
              </a:rPr>
              <a:t>crore</a:t>
            </a:r>
            <a:r>
              <a:rPr lang="en-IN" sz="2400" dirty="0" smtClean="0">
                <a:latin typeface="Arial Narrow" panose="020B0606020202030204" pitchFamily="34" charset="0"/>
              </a:rPr>
              <a:t> were drawn from six treasuries during 1993-1996 for purchase of feed and fodder. </a:t>
            </a:r>
          </a:p>
          <a:p>
            <a:pPr marL="538163" lvl="0" indent="-538163" algn="just">
              <a:spcBef>
                <a:spcPts val="600"/>
              </a:spcBef>
              <a:buFont typeface="Wingdings" panose="05000000000000000000" pitchFamily="2" charset="2"/>
              <a:buChar char="q"/>
            </a:pPr>
            <a:r>
              <a:rPr lang="en-IN" sz="2400" dirty="0" smtClean="0">
                <a:latin typeface="Arial Narrow" panose="020B0606020202030204" pitchFamily="34" charset="0"/>
              </a:rPr>
              <a:t>Yellow maize and groundnut cake constituted 10 per cent and 15 per cent of the composite feed whereas it accounted </a:t>
            </a:r>
            <a:r>
              <a:rPr lang="en-IN" sz="2400" dirty="0">
                <a:latin typeface="Arial Narrow" panose="020B0606020202030204" pitchFamily="34" charset="0"/>
              </a:rPr>
              <a:t>for 90 per cent of the total purchase. Seven major suppliers accounted for over 80 per cent of the purchases</a:t>
            </a:r>
            <a:r>
              <a:rPr lang="en-IN" sz="2400" dirty="0" smtClean="0">
                <a:latin typeface="Arial Narrow" panose="020B0606020202030204" pitchFamily="34" charset="0"/>
              </a:rPr>
              <a:t>.</a:t>
            </a:r>
            <a:endParaRPr lang="en-IN" sz="2400" dirty="0">
              <a:latin typeface="Arial Narrow" panose="020B0606020202030204" pitchFamily="34" charset="0"/>
            </a:endParaRPr>
          </a:p>
          <a:p>
            <a:pPr marL="538163" lvl="0" indent="-538163" algn="just">
              <a:spcBef>
                <a:spcPts val="600"/>
              </a:spcBef>
              <a:buFont typeface="Wingdings" panose="05000000000000000000" pitchFamily="2" charset="2"/>
              <a:buChar char="q"/>
            </a:pPr>
            <a:r>
              <a:rPr lang="en-IN" sz="2400" dirty="0">
                <a:latin typeface="Arial Narrow" panose="020B0606020202030204" pitchFamily="34" charset="0"/>
              </a:rPr>
              <a:t>Expenditure on these items during three years </a:t>
            </a:r>
            <a:r>
              <a:rPr lang="en-IN" sz="2400" dirty="0" smtClean="0">
                <a:latin typeface="Arial Narrow" panose="020B0606020202030204" pitchFamily="34" charset="0"/>
              </a:rPr>
              <a:t>were </a:t>
            </a:r>
            <a:r>
              <a:rPr lang="en-IN" sz="2400" dirty="0">
                <a:latin typeface="Arial Narrow" panose="020B0606020202030204" pitchFamily="34" charset="0"/>
              </a:rPr>
              <a:t>Rs.164.22 crore and Rs.86.54 </a:t>
            </a:r>
            <a:r>
              <a:rPr lang="en-IN" sz="2400" dirty="0" err="1">
                <a:latin typeface="Arial Narrow" panose="020B0606020202030204" pitchFamily="34" charset="0"/>
              </a:rPr>
              <a:t>crore</a:t>
            </a:r>
            <a:r>
              <a:rPr lang="en-IN" sz="2400" dirty="0">
                <a:latin typeface="Arial Narrow" panose="020B0606020202030204" pitchFamily="34" charset="0"/>
              </a:rPr>
              <a:t> </a:t>
            </a:r>
            <a:r>
              <a:rPr lang="en-IN" sz="2400" dirty="0" smtClean="0">
                <a:latin typeface="Arial Narrow" panose="020B0606020202030204" pitchFamily="34" charset="0"/>
              </a:rPr>
              <a:t>respectively which </a:t>
            </a:r>
            <a:r>
              <a:rPr lang="en-IN" sz="2400" dirty="0">
                <a:latin typeface="Arial Narrow" panose="020B0606020202030204" pitchFamily="34" charset="0"/>
              </a:rPr>
              <a:t>amounted to excess purchase by 147 times and 55 times of </a:t>
            </a:r>
            <a:r>
              <a:rPr lang="en-IN" sz="2400" dirty="0" smtClean="0">
                <a:latin typeface="Arial Narrow" panose="020B0606020202030204" pitchFamily="34" charset="0"/>
              </a:rPr>
              <a:t>their                               requirement</a:t>
            </a:r>
            <a:r>
              <a:rPr lang="en-IN" sz="4400" dirty="0" smtClean="0">
                <a:latin typeface="Arial Narrow" panose="020B0606020202030204" pitchFamily="34" charset="0"/>
              </a:rPr>
              <a:t>.</a:t>
            </a:r>
          </a:p>
          <a:p>
            <a:pPr marL="0" lvl="0" indent="0" algn="r">
              <a:spcBef>
                <a:spcPts val="600"/>
              </a:spcBef>
              <a:buNone/>
            </a:pPr>
            <a:r>
              <a:rPr lang="en-IN" sz="2400" dirty="0" err="1" smtClean="0">
                <a:latin typeface="Arial Narrow" panose="020B0606020202030204" pitchFamily="34" charset="0"/>
              </a:rPr>
              <a:t>Contd</a:t>
            </a:r>
            <a:r>
              <a:rPr lang="en-IN" sz="2400" dirty="0" smtClean="0">
                <a:latin typeface="Arial Narrow" panose="020B0606020202030204" pitchFamily="34" charset="0"/>
              </a:rPr>
              <a:t>…..</a:t>
            </a:r>
            <a:endParaRPr lang="en-IN" sz="2400" dirty="0">
              <a:latin typeface="Arial Narrow" panose="020B0606020202030204" pitchFamily="34" charset="0"/>
            </a:endParaRPr>
          </a:p>
          <a:p>
            <a:pPr marL="0" indent="0" algn="r">
              <a:buNone/>
            </a:pPr>
            <a:endParaRPr lang="en-IN" sz="4400" dirty="0">
              <a:latin typeface="Arial Narrow" panose="020B0606020202030204" pitchFamily="34" charset="0"/>
            </a:endParaRPr>
          </a:p>
        </p:txBody>
      </p:sp>
    </p:spTree>
    <p:extLst>
      <p:ext uri="{BB962C8B-B14F-4D97-AF65-F5344CB8AC3E}">
        <p14:creationId xmlns="" xmlns:p14="http://schemas.microsoft.com/office/powerpoint/2010/main" val="1676538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2694" y="1102660"/>
            <a:ext cx="10529047" cy="5145740"/>
          </a:xfrm>
        </p:spPr>
        <p:txBody>
          <a:bodyPr/>
          <a:lstStyle/>
          <a:p>
            <a:pPr marL="538163" lvl="0" indent="-538163" algn="just">
              <a:spcBef>
                <a:spcPts val="600"/>
              </a:spcBef>
              <a:buFont typeface="Wingdings" panose="05000000000000000000" pitchFamily="2" charset="2"/>
              <a:buChar char="q"/>
            </a:pPr>
            <a:endParaRPr lang="en-IN" sz="2400" dirty="0" smtClean="0">
              <a:latin typeface="Arial Narrow" panose="020B0606020202030204" pitchFamily="34" charset="0"/>
            </a:endParaRPr>
          </a:p>
          <a:p>
            <a:pPr marL="538163" lvl="0" indent="-538163" algn="just">
              <a:spcBef>
                <a:spcPts val="600"/>
              </a:spcBef>
              <a:buFont typeface="Wingdings" panose="05000000000000000000" pitchFamily="2" charset="2"/>
              <a:buChar char="q"/>
            </a:pPr>
            <a:r>
              <a:rPr lang="en-IN" sz="2400" dirty="0" smtClean="0">
                <a:latin typeface="Arial Narrow" panose="020B0606020202030204" pitchFamily="34" charset="0"/>
              </a:rPr>
              <a:t>The </a:t>
            </a:r>
            <a:r>
              <a:rPr lang="en-IN" sz="2400" dirty="0">
                <a:latin typeface="Arial Narrow" panose="020B0606020202030204" pitchFamily="34" charset="0"/>
              </a:rPr>
              <a:t>Regional Purchase Committee met six months after the issue of tender in October 1992 while the suppliers were given only seven days to respond to the notice inviting tender. Rates decided in 1993 continued till 1996 as the Committee did not meet after 1993.</a:t>
            </a:r>
          </a:p>
          <a:p>
            <a:pPr marL="538163" lvl="0" indent="-538163" algn="just">
              <a:spcBef>
                <a:spcPts val="600"/>
              </a:spcBef>
              <a:buFont typeface="Wingdings" panose="05000000000000000000" pitchFamily="2" charset="2"/>
              <a:buChar char="q"/>
            </a:pPr>
            <a:r>
              <a:rPr lang="en-IN" sz="2400" dirty="0">
                <a:latin typeface="Arial Narrow" panose="020B0606020202030204" pitchFamily="34" charset="0"/>
              </a:rPr>
              <a:t>Though quality and usefulness of feed and fodder was to be tested by chemical analysis, very few samples were sent to the designated institute in Ranchi for this purpose. Payment for the supplies was made without the test reports in violation of departmental guidelines.</a:t>
            </a:r>
          </a:p>
          <a:p>
            <a:pPr marL="538163" lvl="0" indent="-538163" algn="just">
              <a:spcBef>
                <a:spcPts val="600"/>
              </a:spcBef>
              <a:buFont typeface="Wingdings" panose="05000000000000000000" pitchFamily="2" charset="2"/>
              <a:buChar char="q"/>
            </a:pPr>
            <a:r>
              <a:rPr lang="en-IN" sz="2400" dirty="0">
                <a:latin typeface="Arial Narrow" panose="020B0606020202030204" pitchFamily="34" charset="0"/>
              </a:rPr>
              <a:t>Vehicles types mentioned in the transport bills for Rs.1.24 </a:t>
            </a:r>
            <a:r>
              <a:rPr lang="en-IN" sz="2400" dirty="0" err="1">
                <a:latin typeface="Arial Narrow" panose="020B0606020202030204" pitchFamily="34" charset="0"/>
              </a:rPr>
              <a:t>crore</a:t>
            </a:r>
            <a:r>
              <a:rPr lang="en-IN" sz="2400" dirty="0">
                <a:latin typeface="Arial Narrow" panose="020B0606020202030204" pitchFamily="34" charset="0"/>
              </a:rPr>
              <a:t> for transportation of feed and fodder to remote blocks included mopeds, scooters, motorcycle, trekkers, police van, bus, oil tankers and </a:t>
            </a:r>
            <a:r>
              <a:rPr lang="en-IN" sz="2400" dirty="0" err="1">
                <a:latin typeface="Arial Narrow" panose="020B0606020202030204" pitchFamily="34" charset="0"/>
              </a:rPr>
              <a:t>autorickshaw</a:t>
            </a:r>
            <a:r>
              <a:rPr lang="en-IN" sz="2400" dirty="0">
                <a:latin typeface="Arial Narrow" panose="020B0606020202030204" pitchFamily="34" charset="0"/>
              </a:rPr>
              <a:t>.</a:t>
            </a:r>
          </a:p>
          <a:p>
            <a:endParaRPr lang="en-IN" dirty="0"/>
          </a:p>
        </p:txBody>
      </p:sp>
    </p:spTree>
    <p:extLst>
      <p:ext uri="{BB962C8B-B14F-4D97-AF65-F5344CB8AC3E}">
        <p14:creationId xmlns="" xmlns:p14="http://schemas.microsoft.com/office/powerpoint/2010/main" val="949903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011" y="365126"/>
            <a:ext cx="10515600" cy="616510"/>
          </a:xfrm>
        </p:spPr>
        <p:txBody>
          <a:bodyPr>
            <a:noAutofit/>
          </a:bodyPr>
          <a:lstStyle/>
          <a:p>
            <a:pPr algn="ctr"/>
            <a:r>
              <a:rPr lang="en-IN" sz="3600" dirty="0">
                <a:latin typeface="Arial Narrow" panose="020B0606020202030204" pitchFamily="34" charset="0"/>
              </a:rPr>
              <a:t>Medicines</a:t>
            </a:r>
            <a:r>
              <a:rPr lang="en-IN" dirty="0">
                <a:latin typeface="Arial Narrow" panose="020B0606020202030204" pitchFamily="34" charset="0"/>
              </a:rPr>
              <a:t/>
            </a:r>
            <a:br>
              <a:rPr lang="en-IN" dirty="0">
                <a:latin typeface="Arial Narrow" panose="020B0606020202030204" pitchFamily="34" charset="0"/>
              </a:rPr>
            </a:br>
            <a:endParaRPr lang="en-IN" dirty="0"/>
          </a:p>
        </p:txBody>
      </p:sp>
      <p:sp>
        <p:nvSpPr>
          <p:cNvPr id="3" name="Content Placeholder 2"/>
          <p:cNvSpPr>
            <a:spLocks noGrp="1"/>
          </p:cNvSpPr>
          <p:nvPr>
            <p:ph idx="1"/>
          </p:nvPr>
        </p:nvSpPr>
        <p:spPr>
          <a:xfrm>
            <a:off x="510988" y="1116106"/>
            <a:ext cx="10623177" cy="5132294"/>
          </a:xfrm>
        </p:spPr>
        <p:txBody>
          <a:bodyPr>
            <a:noAutofit/>
          </a:bodyPr>
          <a:lstStyle/>
          <a:p>
            <a:pPr marL="538163" lvl="0" indent="-538163" algn="just">
              <a:lnSpc>
                <a:spcPct val="100000"/>
              </a:lnSpc>
              <a:spcBef>
                <a:spcPts val="0"/>
              </a:spcBef>
              <a:spcAft>
                <a:spcPts val="1200"/>
              </a:spcAft>
              <a:buFont typeface="Wingdings" panose="05000000000000000000" pitchFamily="2" charset="2"/>
              <a:buChar char="q"/>
            </a:pPr>
            <a:r>
              <a:rPr lang="en-IN" sz="2400" dirty="0" smtClean="0">
                <a:latin typeface="Arial Narrow" panose="020B0606020202030204" pitchFamily="34" charset="0"/>
              </a:rPr>
              <a:t>Serious </a:t>
            </a:r>
            <a:r>
              <a:rPr lang="en-IN" sz="2400" dirty="0">
                <a:latin typeface="Arial Narrow" panose="020B0606020202030204" pitchFamily="34" charset="0"/>
              </a:rPr>
              <a:t>irregularities were noticed in processing of rates and selection of vendors for medicines by the Central Purchase Committee (CPC). The CPC met six months after the receipt of tenders while only ten days time was given to bidders for response. Rates approved in 1991 continued till 1995. Excessively high rates quoted by local firms were approved by the CPC though reputed firms quoted lower rates. The firm, 'Inter </a:t>
            </a:r>
            <a:r>
              <a:rPr lang="en-IN" sz="2400" dirty="0" err="1">
                <a:latin typeface="Arial Narrow" panose="020B0606020202030204" pitchFamily="34" charset="0"/>
              </a:rPr>
              <a:t>Pharma</a:t>
            </a:r>
            <a:r>
              <a:rPr lang="en-IN" sz="2400" dirty="0">
                <a:latin typeface="Arial Narrow" panose="020B0606020202030204" pitchFamily="34" charset="0"/>
              </a:rPr>
              <a:t>' was approved though there was a vigilance case against them for serious irregularities on supply of equipment during 1985-88.</a:t>
            </a:r>
          </a:p>
          <a:p>
            <a:pPr marL="538163" lvl="0" indent="-538163" algn="just">
              <a:lnSpc>
                <a:spcPct val="100000"/>
              </a:lnSpc>
              <a:spcBef>
                <a:spcPts val="0"/>
              </a:spcBef>
              <a:spcAft>
                <a:spcPts val="1200"/>
              </a:spcAft>
              <a:buFont typeface="Wingdings" panose="05000000000000000000" pitchFamily="2" charset="2"/>
              <a:buChar char="q"/>
            </a:pPr>
            <a:r>
              <a:rPr lang="en-IN" sz="2400" dirty="0">
                <a:latin typeface="Arial Narrow" panose="020B0606020202030204" pitchFamily="34" charset="0"/>
              </a:rPr>
              <a:t>Rs.151.50 crore were paid for purchase of medicines in the six districts in 3 years. The districts hospitals and dispensaries confirmed that negligible amount of medicine was actually supplied to them and that no indents of medicines were asked from </a:t>
            </a:r>
            <a:r>
              <a:rPr lang="en-IN" sz="2400" dirty="0" smtClean="0">
                <a:latin typeface="Arial Narrow" panose="020B0606020202030204" pitchFamily="34" charset="0"/>
              </a:rPr>
              <a:t>them. </a:t>
            </a:r>
            <a:endParaRPr lang="en-IN" sz="2400" dirty="0">
              <a:latin typeface="Arial Narrow" panose="020B0606020202030204" pitchFamily="34" charset="0"/>
            </a:endParaRPr>
          </a:p>
          <a:p>
            <a:pPr marL="538163" lvl="0" indent="-538163" algn="just">
              <a:lnSpc>
                <a:spcPct val="100000"/>
              </a:lnSpc>
              <a:spcBef>
                <a:spcPts val="0"/>
              </a:spcBef>
              <a:spcAft>
                <a:spcPts val="1200"/>
              </a:spcAft>
              <a:buFont typeface="Wingdings" panose="05000000000000000000" pitchFamily="2" charset="2"/>
              <a:buChar char="q"/>
            </a:pPr>
            <a:r>
              <a:rPr lang="en-IN" sz="2400" dirty="0">
                <a:latin typeface="Arial Narrow" panose="020B0606020202030204" pitchFamily="34" charset="0"/>
              </a:rPr>
              <a:t>Tonics and food supplements which were normally not supposed to be distributed by hospitals and dispensaries accounted for 17 per cent of the total purchases. </a:t>
            </a:r>
            <a:endParaRPr lang="en-IN" sz="2400" dirty="0" smtClean="0">
              <a:latin typeface="Arial Narrow" panose="020B0606020202030204" pitchFamily="34" charset="0"/>
            </a:endParaRPr>
          </a:p>
          <a:p>
            <a:pPr marL="0" lvl="0" indent="0" algn="r">
              <a:lnSpc>
                <a:spcPct val="100000"/>
              </a:lnSpc>
              <a:spcBef>
                <a:spcPts val="0"/>
              </a:spcBef>
              <a:spcAft>
                <a:spcPts val="1200"/>
              </a:spcAft>
              <a:buNone/>
            </a:pPr>
            <a:r>
              <a:rPr lang="en-IN" sz="2400" dirty="0" err="1" smtClean="0">
                <a:latin typeface="Arial Narrow" panose="020B0606020202030204" pitchFamily="34" charset="0"/>
              </a:rPr>
              <a:t>Contd</a:t>
            </a:r>
            <a:r>
              <a:rPr lang="en-IN" sz="2400" dirty="0" smtClean="0">
                <a:latin typeface="Arial Narrow" panose="020B0606020202030204" pitchFamily="34" charset="0"/>
              </a:rPr>
              <a:t>…….</a:t>
            </a:r>
            <a:endParaRPr lang="en-IN" sz="2400" dirty="0">
              <a:latin typeface="Arial Narrow" panose="020B0606020202030204" pitchFamily="34" charset="0"/>
            </a:endParaRPr>
          </a:p>
        </p:txBody>
      </p:sp>
    </p:spTree>
    <p:extLst>
      <p:ext uri="{BB962C8B-B14F-4D97-AF65-F5344CB8AC3E}">
        <p14:creationId xmlns="" xmlns:p14="http://schemas.microsoft.com/office/powerpoint/2010/main" val="4707120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4428"/>
          </a:xfrm>
        </p:spPr>
        <p:txBody>
          <a:bodyPr>
            <a:normAutofit fontScale="90000"/>
          </a:bodyPr>
          <a:lstStyle/>
          <a:p>
            <a:pPr algn="ctr"/>
            <a:r>
              <a:rPr lang="en-IN" sz="3200" b="1" dirty="0">
                <a:latin typeface="Arial Narrow" panose="020B0606020202030204" pitchFamily="34" charset="0"/>
              </a:rPr>
              <a:t>Artificial Insemination</a:t>
            </a:r>
            <a:r>
              <a:rPr lang="en-IN" sz="3200" u="sng" dirty="0">
                <a:latin typeface="Arial Narrow" panose="020B0606020202030204" pitchFamily="34" charset="0"/>
              </a:rPr>
              <a:t/>
            </a:r>
            <a:br>
              <a:rPr lang="en-IN" sz="3200" u="sng" dirty="0">
                <a:latin typeface="Arial Narrow" panose="020B0606020202030204" pitchFamily="34" charset="0"/>
              </a:rPr>
            </a:br>
            <a:endParaRPr lang="en-IN" sz="3200" dirty="0"/>
          </a:p>
        </p:txBody>
      </p:sp>
      <p:sp>
        <p:nvSpPr>
          <p:cNvPr id="3" name="Content Placeholder 2"/>
          <p:cNvSpPr>
            <a:spLocks noGrp="1"/>
          </p:cNvSpPr>
          <p:nvPr>
            <p:ph idx="1"/>
          </p:nvPr>
        </p:nvSpPr>
        <p:spPr>
          <a:xfrm>
            <a:off x="658906" y="1519519"/>
            <a:ext cx="10475259" cy="4661646"/>
          </a:xfrm>
        </p:spPr>
        <p:txBody>
          <a:bodyPr>
            <a:normAutofit fontScale="92500" lnSpcReduction="20000"/>
          </a:bodyPr>
          <a:lstStyle/>
          <a:p>
            <a:pPr marL="0" indent="0" algn="just">
              <a:lnSpc>
                <a:spcPct val="100000"/>
              </a:lnSpc>
              <a:spcBef>
                <a:spcPts val="0"/>
              </a:spcBef>
              <a:spcAft>
                <a:spcPts val="1200"/>
              </a:spcAft>
              <a:buNone/>
            </a:pPr>
            <a:endParaRPr lang="en-IN" sz="2300" dirty="0">
              <a:latin typeface="Arial Narrow" panose="020B0606020202030204" pitchFamily="34" charset="0"/>
            </a:endParaRPr>
          </a:p>
          <a:p>
            <a:pPr marL="538163" lvl="0" indent="-538163" algn="just">
              <a:lnSpc>
                <a:spcPct val="150000"/>
              </a:lnSpc>
              <a:spcBef>
                <a:spcPts val="0"/>
              </a:spcBef>
              <a:spcAft>
                <a:spcPts val="1200"/>
              </a:spcAft>
              <a:buFont typeface="Wingdings" panose="05000000000000000000" pitchFamily="2" charset="2"/>
              <a:buChar char="q"/>
            </a:pPr>
            <a:r>
              <a:rPr lang="en-IN" sz="2800" dirty="0">
                <a:latin typeface="Arial Narrow" panose="020B0606020202030204" pitchFamily="34" charset="0"/>
              </a:rPr>
              <a:t>During 1993-94 to 1995-96, huge quantity of equipment/materials for artificial insemination were purchased for Rs.24.28 crore in six districts while number of artificial insemination came down drastically during these years. Most of the artificial insemination units became defunct due to paucity of funds. </a:t>
            </a:r>
            <a:r>
              <a:rPr lang="en-IN" sz="2800" dirty="0" smtClean="0">
                <a:latin typeface="Arial Narrow" panose="020B0606020202030204" pitchFamily="34" charset="0"/>
              </a:rPr>
              <a:t> </a:t>
            </a:r>
            <a:endParaRPr lang="en-IN" sz="2800" dirty="0">
              <a:latin typeface="Arial Narrow" panose="020B0606020202030204" pitchFamily="34" charset="0"/>
            </a:endParaRPr>
          </a:p>
          <a:p>
            <a:pPr marL="538163" lvl="0" indent="-538163" algn="just">
              <a:lnSpc>
                <a:spcPct val="150000"/>
              </a:lnSpc>
              <a:spcBef>
                <a:spcPts val="0"/>
              </a:spcBef>
              <a:spcAft>
                <a:spcPts val="1200"/>
              </a:spcAft>
              <a:buFont typeface="Wingdings" panose="05000000000000000000" pitchFamily="2" charset="2"/>
              <a:buChar char="q"/>
            </a:pPr>
            <a:r>
              <a:rPr lang="en-IN" sz="2800" dirty="0">
                <a:latin typeface="Arial Narrow" panose="020B0606020202030204" pitchFamily="34" charset="0"/>
              </a:rPr>
              <a:t>While only 19 lakh insemination were done in three </a:t>
            </a:r>
            <a:r>
              <a:rPr lang="en-IN" sz="2800" dirty="0" smtClean="0">
                <a:latin typeface="Arial Narrow" panose="020B0606020202030204" pitchFamily="34" charset="0"/>
              </a:rPr>
              <a:t>years whereas lubricant </a:t>
            </a:r>
            <a:r>
              <a:rPr lang="en-IN" sz="2800" dirty="0">
                <a:latin typeface="Arial Narrow" panose="020B0606020202030204" pitchFamily="34" charset="0"/>
              </a:rPr>
              <a:t>and sheaths for artificial insemination purchased by the department could cater to </a:t>
            </a:r>
            <a:r>
              <a:rPr lang="en-IN" sz="2800" dirty="0" smtClean="0">
                <a:latin typeface="Arial Narrow" panose="020B0606020202030204" pitchFamily="34" charset="0"/>
              </a:rPr>
              <a:t>inseminate 84.80 </a:t>
            </a:r>
            <a:r>
              <a:rPr lang="en-IN" sz="2800" dirty="0" err="1" smtClean="0">
                <a:latin typeface="Arial Narrow" panose="020B0606020202030204" pitchFamily="34" charset="0"/>
              </a:rPr>
              <a:t>lakh</a:t>
            </a:r>
            <a:r>
              <a:rPr lang="en-IN" sz="2800" dirty="0" smtClean="0">
                <a:latin typeface="Arial Narrow" panose="020B0606020202030204" pitchFamily="34" charset="0"/>
              </a:rPr>
              <a:t> </a:t>
            </a:r>
            <a:r>
              <a:rPr lang="en-IN" sz="2800" dirty="0" err="1" smtClean="0">
                <a:latin typeface="Arial Narrow" panose="020B0606020202030204" pitchFamily="34" charset="0"/>
              </a:rPr>
              <a:t>cattles</a:t>
            </a:r>
            <a:r>
              <a:rPr lang="en-IN" sz="2800" dirty="0" smtClean="0">
                <a:latin typeface="Arial Narrow" panose="020B0606020202030204" pitchFamily="34" charset="0"/>
              </a:rPr>
              <a:t> </a:t>
            </a:r>
            <a:r>
              <a:rPr lang="en-IN" sz="2800" dirty="0">
                <a:latin typeface="Arial Narrow" panose="020B0606020202030204" pitchFamily="34" charset="0"/>
              </a:rPr>
              <a:t>and 22.80 </a:t>
            </a:r>
            <a:r>
              <a:rPr lang="en-IN" sz="2800" dirty="0" err="1" smtClean="0">
                <a:latin typeface="Arial Narrow" panose="020B0606020202030204" pitchFamily="34" charset="0"/>
              </a:rPr>
              <a:t>lakh</a:t>
            </a:r>
            <a:r>
              <a:rPr lang="en-IN" dirty="0">
                <a:latin typeface="Arial Narrow" panose="020B0606020202030204" pitchFamily="34" charset="0"/>
              </a:rPr>
              <a:t> </a:t>
            </a:r>
            <a:r>
              <a:rPr lang="en-IN" dirty="0" err="1" smtClean="0">
                <a:latin typeface="Arial Narrow" panose="020B0606020202030204" pitchFamily="34" charset="0"/>
              </a:rPr>
              <a:t>cattles</a:t>
            </a:r>
            <a:r>
              <a:rPr lang="en-IN" sz="2800" dirty="0" smtClean="0">
                <a:latin typeface="Arial Narrow" panose="020B0606020202030204" pitchFamily="34" charset="0"/>
              </a:rPr>
              <a:t> </a:t>
            </a:r>
            <a:r>
              <a:rPr lang="en-IN" sz="2800" dirty="0">
                <a:latin typeface="Arial Narrow" panose="020B0606020202030204" pitchFamily="34" charset="0"/>
              </a:rPr>
              <a:t>respectively</a:t>
            </a:r>
            <a:r>
              <a:rPr lang="en-IN" sz="2800" dirty="0" smtClean="0">
                <a:latin typeface="Arial Narrow" panose="020B0606020202030204" pitchFamily="34" charset="0"/>
              </a:rPr>
              <a:t>.</a:t>
            </a:r>
          </a:p>
          <a:p>
            <a:pPr marL="538163" lvl="0" indent="-538163">
              <a:lnSpc>
                <a:spcPct val="150000"/>
              </a:lnSpc>
              <a:spcBef>
                <a:spcPts val="0"/>
              </a:spcBef>
              <a:spcAft>
                <a:spcPts val="1200"/>
              </a:spcAft>
              <a:buFont typeface="Wingdings" panose="05000000000000000000" pitchFamily="2" charset="2"/>
              <a:buChar char="q"/>
            </a:pPr>
            <a:endParaRPr lang="en-IN" sz="1800" dirty="0">
              <a:latin typeface="Arial Narrow" panose="020B0606020202030204" pitchFamily="34" charset="0"/>
            </a:endParaRPr>
          </a:p>
          <a:p>
            <a:endParaRPr lang="en-IN" dirty="0"/>
          </a:p>
        </p:txBody>
      </p:sp>
    </p:spTree>
    <p:extLst>
      <p:ext uri="{BB962C8B-B14F-4D97-AF65-F5344CB8AC3E}">
        <p14:creationId xmlns="" xmlns:p14="http://schemas.microsoft.com/office/powerpoint/2010/main" val="2838219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2011"/>
            <a:ext cx="10515600" cy="1035423"/>
          </a:xfrm>
        </p:spPr>
        <p:txBody>
          <a:bodyPr>
            <a:normAutofit fontScale="90000"/>
          </a:bodyPr>
          <a:lstStyle/>
          <a:p>
            <a:pPr algn="ctr"/>
            <a:r>
              <a:rPr lang="en-IN" sz="3600" dirty="0" smtClean="0">
                <a:latin typeface="Arial Narrow" panose="020B0606020202030204" pitchFamily="34" charset="0"/>
              </a:rPr>
              <a:t>DDOs </a:t>
            </a:r>
            <a:r>
              <a:rPr lang="en-IN" sz="3600" dirty="0">
                <a:latin typeface="Arial Narrow" panose="020B0606020202030204" pitchFamily="34" charset="0"/>
              </a:rPr>
              <a:t>&amp; Treasuries</a:t>
            </a:r>
            <a:r>
              <a:rPr lang="en-IN" sz="4400" dirty="0">
                <a:latin typeface="Arial Narrow" panose="020B0606020202030204" pitchFamily="34" charset="0"/>
              </a:rPr>
              <a:t/>
            </a:r>
            <a:br>
              <a:rPr lang="en-IN" sz="4400" dirty="0">
                <a:latin typeface="Arial Narrow" panose="020B0606020202030204" pitchFamily="34" charset="0"/>
              </a:rPr>
            </a:br>
            <a:endParaRPr lang="en-IN" dirty="0"/>
          </a:p>
        </p:txBody>
      </p:sp>
      <p:sp>
        <p:nvSpPr>
          <p:cNvPr id="3" name="Content Placeholder 2"/>
          <p:cNvSpPr>
            <a:spLocks noGrp="1"/>
          </p:cNvSpPr>
          <p:nvPr>
            <p:ph idx="1"/>
          </p:nvPr>
        </p:nvSpPr>
        <p:spPr>
          <a:xfrm>
            <a:off x="726142" y="1223682"/>
            <a:ext cx="10515600" cy="5024717"/>
          </a:xfrm>
        </p:spPr>
        <p:txBody>
          <a:bodyPr>
            <a:normAutofit/>
          </a:bodyPr>
          <a:lstStyle/>
          <a:p>
            <a:pPr marL="0" indent="0" algn="ctr">
              <a:lnSpc>
                <a:spcPct val="100000"/>
              </a:lnSpc>
              <a:spcBef>
                <a:spcPts val="0"/>
              </a:spcBef>
              <a:spcAft>
                <a:spcPts val="1200"/>
              </a:spcAft>
              <a:buNone/>
            </a:pPr>
            <a:endParaRPr lang="en-IN" sz="1900" dirty="0">
              <a:latin typeface="Arial Narrow" panose="020B0606020202030204" pitchFamily="34" charset="0"/>
            </a:endParaRPr>
          </a:p>
          <a:p>
            <a:pPr marL="538163" lvl="0" indent="-538163" algn="just">
              <a:spcBef>
                <a:spcPts val="0"/>
              </a:spcBef>
              <a:spcAft>
                <a:spcPts val="600"/>
              </a:spcAft>
              <a:buFont typeface="Wingdings" panose="05000000000000000000" pitchFamily="2" charset="2"/>
              <a:buChar char="q"/>
            </a:pPr>
            <a:r>
              <a:rPr lang="en-IN" sz="2400" dirty="0">
                <a:latin typeface="Arial Narrow" panose="020B0606020202030204" pitchFamily="34" charset="0"/>
              </a:rPr>
              <a:t>The allotment figures had no relation to budget provisions for Animal Husbandry Department. Many fictitious allotment figures of heavy amounts were quoted by the DDOs in the bills. Every month new allotment figures were routinely quoted in </a:t>
            </a:r>
            <a:r>
              <a:rPr lang="en-IN" sz="2400" dirty="0" smtClean="0">
                <a:latin typeface="Arial Narrow" panose="020B0606020202030204" pitchFamily="34" charset="0"/>
              </a:rPr>
              <a:t> </a:t>
            </a:r>
            <a:r>
              <a:rPr lang="en-IN" sz="2400" dirty="0">
                <a:latin typeface="Arial Narrow" panose="020B0606020202030204" pitchFamily="34" charset="0"/>
              </a:rPr>
              <a:t>South Bihar districts. The Treasury Officers overlooked the absurdness of such figures of heavy allotments and helped in </a:t>
            </a:r>
            <a:r>
              <a:rPr lang="en-IN" sz="2400" dirty="0" smtClean="0">
                <a:latin typeface="Arial Narrow" panose="020B0606020202030204" pitchFamily="34" charset="0"/>
              </a:rPr>
              <a:t>perpetration </a:t>
            </a:r>
            <a:r>
              <a:rPr lang="en-IN" sz="2400" dirty="0">
                <a:latin typeface="Arial Narrow" panose="020B0606020202030204" pitchFamily="34" charset="0"/>
              </a:rPr>
              <a:t>of fraudulent </a:t>
            </a:r>
            <a:r>
              <a:rPr lang="en-IN" sz="2400" dirty="0" err="1">
                <a:latin typeface="Arial Narrow" panose="020B0606020202030204" pitchFamily="34" charset="0"/>
              </a:rPr>
              <a:t>drawal</a:t>
            </a:r>
            <a:r>
              <a:rPr lang="en-IN" sz="2400" dirty="0">
                <a:latin typeface="Arial Narrow" panose="020B0606020202030204" pitchFamily="34" charset="0"/>
              </a:rPr>
              <a:t> of bills on the basis of fake allotments.</a:t>
            </a:r>
          </a:p>
          <a:p>
            <a:pPr marL="538163" lvl="0" indent="-538163" algn="just">
              <a:spcBef>
                <a:spcPts val="0"/>
              </a:spcBef>
              <a:spcAft>
                <a:spcPts val="600"/>
              </a:spcAft>
              <a:buFont typeface="Wingdings" panose="05000000000000000000" pitchFamily="2" charset="2"/>
              <a:buChar char="q"/>
            </a:pPr>
            <a:r>
              <a:rPr lang="en-IN" sz="2400" dirty="0">
                <a:latin typeface="Arial Narrow" panose="020B0606020202030204" pitchFamily="34" charset="0"/>
              </a:rPr>
              <a:t>Vouchers for contingency payments had serious deficiencies. Bills (formats were different) were passed by Treasury Officers for payment without the signature of the DDO, supported by large number of sub-vouchers (not defaced/cancelled).</a:t>
            </a:r>
          </a:p>
          <a:p>
            <a:endParaRPr lang="en-IN" dirty="0"/>
          </a:p>
        </p:txBody>
      </p:sp>
    </p:spTree>
    <p:extLst>
      <p:ext uri="{BB962C8B-B14F-4D97-AF65-F5344CB8AC3E}">
        <p14:creationId xmlns="" xmlns:p14="http://schemas.microsoft.com/office/powerpoint/2010/main" val="119731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809" y="601790"/>
            <a:ext cx="9404723" cy="770964"/>
          </a:xfrm>
        </p:spPr>
        <p:txBody>
          <a:bodyPr>
            <a:normAutofit fontScale="90000"/>
          </a:bodyPr>
          <a:lstStyle/>
          <a:p>
            <a:pPr algn="ctr"/>
            <a:r>
              <a:rPr lang="en-IN" sz="3200" b="1" dirty="0">
                <a:latin typeface="Arial Narrow" panose="020B0606020202030204" pitchFamily="34" charset="0"/>
              </a:rPr>
              <a:t>Finance Department </a:t>
            </a:r>
            <a:r>
              <a:rPr lang="en-IN" sz="4400" dirty="0">
                <a:latin typeface="Arial Narrow" panose="020B0606020202030204" pitchFamily="34" charset="0"/>
              </a:rPr>
              <a:t/>
            </a:r>
            <a:br>
              <a:rPr lang="en-IN" sz="4400" dirty="0">
                <a:latin typeface="Arial Narrow" panose="020B0606020202030204" pitchFamily="34" charset="0"/>
              </a:rPr>
            </a:br>
            <a:endParaRPr lang="en-IN" dirty="0"/>
          </a:p>
        </p:txBody>
      </p:sp>
      <p:sp>
        <p:nvSpPr>
          <p:cNvPr id="3" name="Content Placeholder 2"/>
          <p:cNvSpPr>
            <a:spLocks noGrp="1"/>
          </p:cNvSpPr>
          <p:nvPr>
            <p:ph idx="1"/>
          </p:nvPr>
        </p:nvSpPr>
        <p:spPr>
          <a:xfrm>
            <a:off x="646112" y="1411942"/>
            <a:ext cx="10568736" cy="4836458"/>
          </a:xfrm>
        </p:spPr>
        <p:txBody>
          <a:bodyPr>
            <a:normAutofit lnSpcReduction="10000"/>
          </a:bodyPr>
          <a:lstStyle/>
          <a:p>
            <a:pPr marL="0" indent="0" algn="ctr">
              <a:lnSpc>
                <a:spcPct val="100000"/>
              </a:lnSpc>
              <a:spcBef>
                <a:spcPts val="0"/>
              </a:spcBef>
              <a:spcAft>
                <a:spcPts val="600"/>
              </a:spcAft>
              <a:buNone/>
            </a:pPr>
            <a:endParaRPr lang="en-IN" sz="1800" dirty="0">
              <a:latin typeface="Arial Narrow" panose="020B0606020202030204" pitchFamily="34" charset="0"/>
            </a:endParaRPr>
          </a:p>
          <a:p>
            <a:pPr marL="538163" lvl="0" indent="-538163" algn="just">
              <a:lnSpc>
                <a:spcPct val="100000"/>
              </a:lnSpc>
              <a:spcBef>
                <a:spcPts val="0"/>
              </a:spcBef>
              <a:spcAft>
                <a:spcPts val="600"/>
              </a:spcAft>
              <a:buFont typeface="Wingdings" panose="05000000000000000000" pitchFamily="2" charset="2"/>
              <a:buChar char="q"/>
            </a:pPr>
            <a:r>
              <a:rPr lang="en-IN" sz="2400" dirty="0">
                <a:latin typeface="Arial Narrow" panose="020B0606020202030204" pitchFamily="34" charset="0"/>
              </a:rPr>
              <a:t>Excess expenditure of Animal Husbandry Department increased from 21 per cent of its total budget provisions in 1987-88 to 229 per cent in 1994-95.</a:t>
            </a:r>
          </a:p>
          <a:p>
            <a:pPr marL="538163" lvl="0" indent="-538163" algn="just">
              <a:lnSpc>
                <a:spcPct val="100000"/>
              </a:lnSpc>
              <a:spcBef>
                <a:spcPts val="0"/>
              </a:spcBef>
              <a:spcAft>
                <a:spcPts val="600"/>
              </a:spcAft>
              <a:buFont typeface="Wingdings" panose="05000000000000000000" pitchFamily="2" charset="2"/>
              <a:buChar char="q"/>
            </a:pPr>
            <a:r>
              <a:rPr lang="en-IN" sz="2400" dirty="0">
                <a:latin typeface="Arial Narrow" panose="020B0606020202030204" pitchFamily="34" charset="0"/>
              </a:rPr>
              <a:t>Over 80 per cent of the total </a:t>
            </a:r>
            <a:r>
              <a:rPr lang="en-IN" sz="2400" dirty="0" err="1">
                <a:latin typeface="Arial Narrow" panose="020B0606020202030204" pitchFamily="34" charset="0"/>
              </a:rPr>
              <a:t>drawal</a:t>
            </a:r>
            <a:r>
              <a:rPr lang="en-IN" sz="2400" dirty="0">
                <a:latin typeface="Arial Narrow" panose="020B0606020202030204" pitchFamily="34" charset="0"/>
              </a:rPr>
              <a:t> of Animal Husbandry Department during 1993-94 to 1995-96 was made from the treasuries in </a:t>
            </a:r>
            <a:r>
              <a:rPr lang="en-IN" sz="2400" dirty="0" smtClean="0">
                <a:latin typeface="Arial Narrow" panose="020B0606020202030204" pitchFamily="34" charset="0"/>
              </a:rPr>
              <a:t>Ranchi</a:t>
            </a:r>
            <a:r>
              <a:rPr lang="en-IN" sz="2400" dirty="0">
                <a:latin typeface="Arial Narrow" panose="020B0606020202030204" pitchFamily="34" charset="0"/>
              </a:rPr>
              <a:t>, </a:t>
            </a:r>
            <a:r>
              <a:rPr lang="en-IN" sz="2400" dirty="0" err="1">
                <a:latin typeface="Arial Narrow" panose="020B0606020202030204" pitchFamily="34" charset="0"/>
              </a:rPr>
              <a:t>Chaibasa</a:t>
            </a:r>
            <a:r>
              <a:rPr lang="en-IN" sz="2400" dirty="0">
                <a:latin typeface="Arial Narrow" panose="020B0606020202030204" pitchFamily="34" charset="0"/>
              </a:rPr>
              <a:t>, </a:t>
            </a:r>
            <a:r>
              <a:rPr lang="en-IN" sz="2400" dirty="0" err="1">
                <a:latin typeface="Arial Narrow" panose="020B0606020202030204" pitchFamily="34" charset="0"/>
              </a:rPr>
              <a:t>Dumka</a:t>
            </a:r>
            <a:r>
              <a:rPr lang="en-IN" sz="2400" dirty="0">
                <a:latin typeface="Arial Narrow" panose="020B0606020202030204" pitchFamily="34" charset="0"/>
              </a:rPr>
              <a:t>, Jamshedpur, </a:t>
            </a:r>
            <a:r>
              <a:rPr lang="en-IN" sz="2400" dirty="0" err="1">
                <a:latin typeface="Arial Narrow" panose="020B0606020202030204" pitchFamily="34" charset="0"/>
              </a:rPr>
              <a:t>Gumla</a:t>
            </a:r>
            <a:r>
              <a:rPr lang="en-IN" sz="2400" dirty="0">
                <a:latin typeface="Arial Narrow" panose="020B0606020202030204" pitchFamily="34" charset="0"/>
              </a:rPr>
              <a:t> and Patna districts. Rs.473.52 crore was drawn towards purchase of feed/fodder (Rs.279.34 crore), medicine (Rs.151.50 crore), artificial insemination </a:t>
            </a:r>
            <a:r>
              <a:rPr lang="en-IN" sz="2400" dirty="0" err="1">
                <a:latin typeface="Arial Narrow" panose="020B0606020202030204" pitchFamily="34" charset="0"/>
              </a:rPr>
              <a:t>equipments</a:t>
            </a:r>
            <a:r>
              <a:rPr lang="en-IN" sz="2400" dirty="0">
                <a:latin typeface="Arial Narrow" panose="020B0606020202030204" pitchFamily="34" charset="0"/>
              </a:rPr>
              <a:t>/materials (Rs.24.28 crore) and others (Rs.18.40 crore). </a:t>
            </a:r>
          </a:p>
          <a:p>
            <a:pPr marL="538163" lvl="0" indent="-538163" algn="just">
              <a:lnSpc>
                <a:spcPct val="100000"/>
              </a:lnSpc>
              <a:spcBef>
                <a:spcPts val="0"/>
              </a:spcBef>
              <a:spcAft>
                <a:spcPts val="600"/>
              </a:spcAft>
              <a:buFont typeface="Wingdings" panose="05000000000000000000" pitchFamily="2" charset="2"/>
              <a:buChar char="q"/>
            </a:pPr>
            <a:r>
              <a:rPr lang="en-IN" sz="2400" dirty="0">
                <a:latin typeface="Arial Narrow" panose="020B0606020202030204" pitchFamily="34" charset="0"/>
              </a:rPr>
              <a:t>Finance Department was aware about the excess drawals in the Animal Husbandry Department at various stages, but took no action to investigate the excess drawals. </a:t>
            </a:r>
          </a:p>
          <a:p>
            <a:endParaRPr lang="en-IN" dirty="0" smtClean="0"/>
          </a:p>
          <a:p>
            <a:pPr marL="0" indent="0" algn="r">
              <a:buNone/>
            </a:pPr>
            <a:r>
              <a:rPr lang="en-IN" sz="1800" dirty="0" err="1" smtClean="0">
                <a:latin typeface="Arial Narrow" panose="020B0606020202030204" pitchFamily="34" charset="0"/>
              </a:rPr>
              <a:t>Contd</a:t>
            </a:r>
            <a:r>
              <a:rPr lang="en-IN" sz="1800" dirty="0" smtClean="0">
                <a:latin typeface="Arial Narrow" panose="020B0606020202030204" pitchFamily="34" charset="0"/>
              </a:rPr>
              <a:t>….</a:t>
            </a:r>
            <a:endParaRPr lang="en-IN" sz="1800" dirty="0">
              <a:latin typeface="Arial Narrow" panose="020B0606020202030204" pitchFamily="34" charset="0"/>
            </a:endParaRPr>
          </a:p>
        </p:txBody>
      </p:sp>
    </p:spTree>
    <p:extLst>
      <p:ext uri="{BB962C8B-B14F-4D97-AF65-F5344CB8AC3E}">
        <p14:creationId xmlns="" xmlns:p14="http://schemas.microsoft.com/office/powerpoint/2010/main" val="3699602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2" y="1452282"/>
            <a:ext cx="10622524" cy="4796117"/>
          </a:xfrm>
        </p:spPr>
        <p:txBody>
          <a:bodyPr>
            <a:normAutofit/>
          </a:bodyPr>
          <a:lstStyle/>
          <a:p>
            <a:pPr marL="538163" indent="-538163" algn="just">
              <a:lnSpc>
                <a:spcPct val="100000"/>
              </a:lnSpc>
              <a:spcBef>
                <a:spcPts val="0"/>
              </a:spcBef>
              <a:spcAft>
                <a:spcPts val="600"/>
              </a:spcAft>
              <a:buFont typeface="Wingdings" panose="05000000000000000000" pitchFamily="2" charset="2"/>
              <a:buChar char="q"/>
            </a:pPr>
            <a:r>
              <a:rPr lang="en-IN" sz="2400" dirty="0">
                <a:latin typeface="Arial Narrow" panose="020B0606020202030204" pitchFamily="34" charset="0"/>
              </a:rPr>
              <a:t>During 1993-94, the Finance Department banned payment for three schemes of Animal Husbandry Department. Finance Department issued clarifications to the </a:t>
            </a:r>
            <a:r>
              <a:rPr lang="en-IN" sz="2400" dirty="0" err="1">
                <a:latin typeface="Arial Narrow" panose="020B0606020202030204" pitchFamily="34" charset="0"/>
              </a:rPr>
              <a:t>Doranda</a:t>
            </a:r>
            <a:r>
              <a:rPr lang="en-IN" sz="2400" dirty="0">
                <a:latin typeface="Arial Narrow" panose="020B0606020202030204" pitchFamily="34" charset="0"/>
              </a:rPr>
              <a:t> and Ranchi Treasury Officers to make payment of bills of all items relating to the animals of Animal Husbandry Department up to 16 per cent of Annual Budget Provision even while the ban imposed by them continued. </a:t>
            </a:r>
          </a:p>
          <a:p>
            <a:pPr marL="538163" lvl="0" indent="-538163" algn="just">
              <a:lnSpc>
                <a:spcPct val="100000"/>
              </a:lnSpc>
              <a:spcBef>
                <a:spcPts val="0"/>
              </a:spcBef>
              <a:spcAft>
                <a:spcPts val="600"/>
              </a:spcAft>
              <a:buFont typeface="Wingdings" panose="05000000000000000000" pitchFamily="2" charset="2"/>
              <a:buChar char="q"/>
            </a:pPr>
            <a:r>
              <a:rPr lang="en-IN" sz="2400" dirty="0" smtClean="0">
                <a:latin typeface="Arial Narrow" panose="020B0606020202030204" pitchFamily="34" charset="0"/>
              </a:rPr>
              <a:t>On </a:t>
            </a:r>
            <a:r>
              <a:rPr lang="en-IN" sz="2400" dirty="0">
                <a:latin typeface="Arial Narrow" panose="020B0606020202030204" pitchFamily="34" charset="0"/>
              </a:rPr>
              <a:t>18.2.94, the Chief Secretaries observed heavy drawals from the treasuries and instructed the Finance Commissioner to enquire on test basis within two days, two or three major Treasuries to ascertain the cause of heavy </a:t>
            </a:r>
            <a:r>
              <a:rPr lang="en-IN" sz="2400" dirty="0" err="1">
                <a:latin typeface="Arial Narrow" panose="020B0606020202030204" pitchFamily="34" charset="0"/>
              </a:rPr>
              <a:t>drawal</a:t>
            </a:r>
            <a:r>
              <a:rPr lang="en-IN" sz="2400" dirty="0">
                <a:latin typeface="Arial Narrow" panose="020B0606020202030204" pitchFamily="34" charset="0"/>
              </a:rPr>
              <a:t>. There was no evidence to show that such an inquiry of drawals from Treasuries was made. </a:t>
            </a:r>
          </a:p>
          <a:p>
            <a:pPr marL="538163" lvl="0" indent="-538163" algn="just">
              <a:lnSpc>
                <a:spcPct val="100000"/>
              </a:lnSpc>
              <a:spcBef>
                <a:spcPts val="0"/>
              </a:spcBef>
              <a:spcAft>
                <a:spcPts val="600"/>
              </a:spcAft>
              <a:buFont typeface="Wingdings" panose="05000000000000000000" pitchFamily="2" charset="2"/>
              <a:buChar char="q"/>
            </a:pPr>
            <a:r>
              <a:rPr lang="en-IN" sz="2400" dirty="0">
                <a:latin typeface="Arial Narrow" panose="020B0606020202030204" pitchFamily="34" charset="0"/>
              </a:rPr>
              <a:t>Reserve Bank of India, Nagpur sends monthly statement to Finance Department showing the disbursements through each treasury which were not analysed in Finance Department to ascertain the reasons of heavy cash outgo from certain treasuries.</a:t>
            </a:r>
          </a:p>
          <a:p>
            <a:pPr marL="0" indent="0" algn="r">
              <a:buNone/>
            </a:pPr>
            <a:endParaRPr lang="en-IN" sz="1800" dirty="0">
              <a:latin typeface="Arial Narrow" panose="020B0606020202030204" pitchFamily="34" charset="0"/>
            </a:endParaRPr>
          </a:p>
        </p:txBody>
      </p:sp>
    </p:spTree>
    <p:extLst>
      <p:ext uri="{BB962C8B-B14F-4D97-AF65-F5344CB8AC3E}">
        <p14:creationId xmlns="" xmlns:p14="http://schemas.microsoft.com/office/powerpoint/2010/main" val="1501236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3036"/>
            <a:ext cx="10515600" cy="685800"/>
          </a:xfrm>
        </p:spPr>
        <p:txBody>
          <a:bodyPr>
            <a:noAutofit/>
          </a:bodyPr>
          <a:lstStyle/>
          <a:p>
            <a:pPr algn="ctr"/>
            <a:r>
              <a:rPr lang="en-IN" sz="2800" b="1" dirty="0" smtClean="0">
                <a:latin typeface="Arial Narrow" panose="020B0606020202030204" pitchFamily="34" charset="0"/>
              </a:rPr>
              <a:t>Outline </a:t>
            </a:r>
            <a:r>
              <a:rPr lang="en-IN" sz="2800" b="1" dirty="0">
                <a:latin typeface="Arial Narrow" panose="020B0606020202030204" pitchFamily="34" charset="0"/>
              </a:rPr>
              <a:t>of Presentation</a:t>
            </a:r>
            <a:br>
              <a:rPr lang="en-IN" sz="2800" b="1" dirty="0">
                <a:latin typeface="Arial Narrow" panose="020B0606020202030204" pitchFamily="34" charset="0"/>
              </a:rPr>
            </a:br>
            <a:endParaRPr lang="en-IN" sz="2800" b="1" dirty="0"/>
          </a:p>
        </p:txBody>
      </p:sp>
      <p:sp>
        <p:nvSpPr>
          <p:cNvPr id="3" name="Content Placeholder 2"/>
          <p:cNvSpPr>
            <a:spLocks noGrp="1"/>
          </p:cNvSpPr>
          <p:nvPr>
            <p:ph idx="1"/>
          </p:nvPr>
        </p:nvSpPr>
        <p:spPr>
          <a:xfrm>
            <a:off x="838200" y="1438835"/>
            <a:ext cx="10515600" cy="5204012"/>
          </a:xfrm>
        </p:spPr>
        <p:txBody>
          <a:bodyPr>
            <a:noAutofit/>
          </a:bodyPr>
          <a:lstStyle/>
          <a:p>
            <a:pPr marL="1452563" lvl="2" indent="-538163" algn="just">
              <a:buFont typeface="Wingdings" panose="05000000000000000000" pitchFamily="2" charset="2"/>
              <a:buChar char="q"/>
            </a:pPr>
            <a:r>
              <a:rPr lang="en-IN" sz="2400" dirty="0" smtClean="0">
                <a:latin typeface="Arial Narrow" panose="020B0606020202030204" pitchFamily="34" charset="0"/>
              </a:rPr>
              <a:t>Procurement</a:t>
            </a:r>
          </a:p>
          <a:p>
            <a:pPr marL="1452563" lvl="2" indent="-538163" algn="just">
              <a:buFont typeface="Wingdings" panose="05000000000000000000" pitchFamily="2" charset="2"/>
              <a:buChar char="q"/>
            </a:pPr>
            <a:r>
              <a:rPr lang="en-IN" sz="2400" dirty="0" smtClean="0">
                <a:latin typeface="Arial Narrow" panose="020B0606020202030204" pitchFamily="34" charset="0"/>
              </a:rPr>
              <a:t>Existing Instructions</a:t>
            </a:r>
          </a:p>
          <a:p>
            <a:pPr marL="1452563" lvl="2" indent="-538163" algn="just">
              <a:buFont typeface="Wingdings" panose="05000000000000000000" pitchFamily="2" charset="2"/>
              <a:buChar char="q"/>
            </a:pPr>
            <a:r>
              <a:rPr lang="en-IN" sz="2400" dirty="0" smtClean="0">
                <a:latin typeface="Arial Narrow" panose="020B0606020202030204" pitchFamily="34" charset="0"/>
              </a:rPr>
              <a:t>Principles laid down by Supreme Court</a:t>
            </a:r>
          </a:p>
          <a:p>
            <a:pPr marL="1452563" lvl="2" indent="-538163" algn="just">
              <a:buFont typeface="Wingdings" panose="05000000000000000000" pitchFamily="2" charset="2"/>
              <a:buChar char="q"/>
            </a:pPr>
            <a:r>
              <a:rPr lang="en-IN" sz="2400" dirty="0" smtClean="0">
                <a:latin typeface="Arial Narrow" panose="020B0606020202030204" pitchFamily="34" charset="0"/>
              </a:rPr>
              <a:t>Weaknesses</a:t>
            </a:r>
          </a:p>
          <a:p>
            <a:pPr marL="1452563" lvl="2" indent="-538163" algn="just">
              <a:buFont typeface="Wingdings" panose="05000000000000000000" pitchFamily="2" charset="2"/>
              <a:buChar char="q"/>
            </a:pPr>
            <a:r>
              <a:rPr lang="en-IN" sz="2400" dirty="0" smtClean="0">
                <a:latin typeface="Arial Narrow" panose="020B0606020202030204" pitchFamily="34" charset="0"/>
              </a:rPr>
              <a:t>Way </a:t>
            </a:r>
            <a:r>
              <a:rPr lang="en-IN" sz="2400" dirty="0" smtClean="0">
                <a:latin typeface="Arial Narrow" panose="020B0606020202030204" pitchFamily="34" charset="0"/>
              </a:rPr>
              <a:t>forward</a:t>
            </a:r>
          </a:p>
          <a:p>
            <a:pPr marL="1452563" lvl="2" indent="-538163" algn="just">
              <a:buFont typeface="Wingdings" panose="05000000000000000000" pitchFamily="2" charset="2"/>
              <a:buChar char="q"/>
            </a:pPr>
            <a:r>
              <a:rPr lang="en-IN" sz="2400" dirty="0">
                <a:latin typeface="Arial Narrow" panose="020B0606020202030204" pitchFamily="34" charset="0"/>
              </a:rPr>
              <a:t>Salient features of Public Procurement Bill</a:t>
            </a:r>
          </a:p>
          <a:p>
            <a:pPr marL="1452563" lvl="2" indent="-538163" algn="just">
              <a:buFont typeface="Wingdings" panose="05000000000000000000" pitchFamily="2" charset="2"/>
              <a:buChar char="q"/>
            </a:pPr>
            <a:r>
              <a:rPr lang="en-IN" sz="2400" dirty="0" smtClean="0">
                <a:latin typeface="Arial Narrow" panose="020B0606020202030204" pitchFamily="34" charset="0"/>
              </a:rPr>
              <a:t>Important  Audit Findings</a:t>
            </a:r>
          </a:p>
          <a:p>
            <a:pPr marL="1452563" lvl="2" indent="-538163" algn="just">
              <a:buFont typeface="Wingdings" panose="05000000000000000000" pitchFamily="2" charset="2"/>
              <a:buChar char="q"/>
            </a:pPr>
            <a:r>
              <a:rPr lang="en-IN" sz="2400" dirty="0" smtClean="0">
                <a:latin typeface="Arial Narrow" panose="020B0606020202030204" pitchFamily="34" charset="0"/>
              </a:rPr>
              <a:t>Best Practises</a:t>
            </a:r>
            <a:endParaRPr lang="en-IN" sz="2400" dirty="0">
              <a:latin typeface="Arial Narrow" panose="020B0606020202030204" pitchFamily="34" charset="0"/>
            </a:endParaRPr>
          </a:p>
        </p:txBody>
      </p:sp>
    </p:spTree>
    <p:extLst>
      <p:ext uri="{BB962C8B-B14F-4D97-AF65-F5344CB8AC3E}">
        <p14:creationId xmlns="" xmlns:p14="http://schemas.microsoft.com/office/powerpoint/2010/main" val="1967316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35075"/>
          </a:xfrm>
        </p:spPr>
        <p:txBody>
          <a:bodyPr>
            <a:normAutofit fontScale="90000"/>
          </a:bodyPr>
          <a:lstStyle/>
          <a:p>
            <a:pPr algn="ctr"/>
            <a:r>
              <a:rPr lang="en-IN" sz="2000" dirty="0" smtClean="0">
                <a:latin typeface="Arial Narrow" panose="020B0606020202030204" pitchFamily="34" charset="0"/>
              </a:rPr>
              <a:t/>
            </a:r>
            <a:br>
              <a:rPr lang="en-IN" sz="2000" dirty="0" smtClean="0">
                <a:latin typeface="Arial Narrow" panose="020B0606020202030204" pitchFamily="34" charset="0"/>
              </a:rPr>
            </a:br>
            <a:r>
              <a:rPr lang="en-IN" sz="2000" dirty="0" smtClean="0">
                <a:latin typeface="Arial Narrow" panose="020B0606020202030204" pitchFamily="34" charset="0"/>
              </a:rPr>
              <a:t/>
            </a:r>
            <a:br>
              <a:rPr lang="en-IN" sz="2000" dirty="0" smtClean="0">
                <a:latin typeface="Arial Narrow" panose="020B0606020202030204" pitchFamily="34" charset="0"/>
              </a:rPr>
            </a:br>
            <a:r>
              <a:rPr lang="en-IN" sz="3600" b="1" dirty="0" smtClean="0">
                <a:latin typeface="Arial Narrow" panose="020B0606020202030204" pitchFamily="34" charset="0"/>
              </a:rPr>
              <a:t>Best </a:t>
            </a:r>
            <a:r>
              <a:rPr lang="en-IN" sz="3600" b="1" dirty="0">
                <a:latin typeface="Arial Narrow" panose="020B0606020202030204" pitchFamily="34" charset="0"/>
              </a:rPr>
              <a:t>Practices in Power Grid</a:t>
            </a:r>
            <a:r>
              <a:rPr lang="en-IN" sz="3600" dirty="0">
                <a:latin typeface="Arial Narrow" panose="020B0606020202030204" pitchFamily="34" charset="0"/>
              </a:rPr>
              <a:t/>
            </a:r>
            <a:br>
              <a:rPr lang="en-IN" sz="3600" dirty="0">
                <a:latin typeface="Arial Narrow" panose="020B0606020202030204" pitchFamily="34" charset="0"/>
              </a:rPr>
            </a:br>
            <a:endParaRPr lang="en-IN" sz="3600" dirty="0"/>
          </a:p>
        </p:txBody>
      </p:sp>
      <p:sp>
        <p:nvSpPr>
          <p:cNvPr id="3" name="Content Placeholder 2"/>
          <p:cNvSpPr>
            <a:spLocks noGrp="1"/>
          </p:cNvSpPr>
          <p:nvPr>
            <p:ph idx="1"/>
          </p:nvPr>
        </p:nvSpPr>
        <p:spPr>
          <a:xfrm>
            <a:off x="838200" y="1600200"/>
            <a:ext cx="10515600" cy="4576763"/>
          </a:xfrm>
        </p:spPr>
        <p:txBody>
          <a:bodyPr>
            <a:normAutofit/>
          </a:bodyPr>
          <a:lstStyle/>
          <a:p>
            <a:pPr marL="538163" indent="-538163" algn="just">
              <a:buFont typeface="Wingdings" panose="05000000000000000000" pitchFamily="2" charset="2"/>
              <a:buChar char="q"/>
            </a:pPr>
            <a:endParaRPr lang="en-IN" sz="1800" dirty="0" smtClean="0">
              <a:latin typeface="Arial Narrow" panose="020B0606020202030204" pitchFamily="34" charset="0"/>
            </a:endParaRPr>
          </a:p>
          <a:p>
            <a:pPr marL="1338263" lvl="2" indent="-538163" algn="just">
              <a:buFont typeface="Wingdings" panose="05000000000000000000" pitchFamily="2" charset="2"/>
              <a:buChar char="q"/>
            </a:pPr>
            <a:r>
              <a:rPr lang="en-IN" sz="2400" dirty="0" smtClean="0">
                <a:latin typeface="Arial Narrow" panose="020B0606020202030204" pitchFamily="34" charset="0"/>
              </a:rPr>
              <a:t>Implementation of Integrity Pact</a:t>
            </a:r>
          </a:p>
          <a:p>
            <a:pPr marL="1338263" lvl="2" indent="-538163" algn="just">
              <a:buFont typeface="Wingdings" panose="05000000000000000000" pitchFamily="2" charset="2"/>
              <a:buChar char="q"/>
            </a:pPr>
            <a:r>
              <a:rPr lang="en-IN" sz="2400" dirty="0" smtClean="0">
                <a:latin typeface="Arial Narrow" panose="020B0606020202030204" pitchFamily="34" charset="0"/>
              </a:rPr>
              <a:t>Independent External Monitor</a:t>
            </a:r>
          </a:p>
          <a:p>
            <a:pPr marL="1338263" lvl="2" indent="-538163" algn="just">
              <a:buFont typeface="Wingdings" panose="05000000000000000000" pitchFamily="2" charset="2"/>
              <a:buChar char="q"/>
            </a:pPr>
            <a:r>
              <a:rPr lang="en-IN" sz="2400" dirty="0" smtClean="0">
                <a:latin typeface="Arial Narrow" panose="020B0606020202030204" pitchFamily="34" charset="0"/>
              </a:rPr>
              <a:t>Single stage two Envelope Bidding procedure</a:t>
            </a:r>
          </a:p>
          <a:p>
            <a:pPr marL="1338263" lvl="2" indent="-538163" algn="just">
              <a:buFont typeface="Wingdings" panose="05000000000000000000" pitchFamily="2" charset="2"/>
              <a:buChar char="q"/>
            </a:pPr>
            <a:r>
              <a:rPr lang="en-IN" sz="2400" dirty="0" smtClean="0">
                <a:latin typeface="Arial Narrow" panose="020B0606020202030204" pitchFamily="34" charset="0"/>
              </a:rPr>
              <a:t>Performance based evaluation of the vendors</a:t>
            </a:r>
          </a:p>
          <a:p>
            <a:pPr marL="1338263" lvl="2" indent="-538163" algn="just">
              <a:buFont typeface="Wingdings" panose="05000000000000000000" pitchFamily="2" charset="2"/>
              <a:buChar char="q"/>
            </a:pPr>
            <a:r>
              <a:rPr lang="en-IN" sz="2400" dirty="0" smtClean="0">
                <a:latin typeface="Arial Narrow" panose="020B0606020202030204" pitchFamily="34" charset="0"/>
              </a:rPr>
              <a:t>e-procurement from January 2012</a:t>
            </a:r>
          </a:p>
          <a:p>
            <a:pPr marL="1338263" lvl="2" indent="-538163" algn="just">
              <a:buFont typeface="Wingdings" panose="05000000000000000000" pitchFamily="2" charset="2"/>
              <a:buChar char="q"/>
            </a:pPr>
            <a:r>
              <a:rPr lang="en-IN" sz="2400" dirty="0" smtClean="0">
                <a:latin typeface="Arial Narrow" panose="020B0606020202030204" pitchFamily="34" charset="0"/>
              </a:rPr>
              <a:t>e-reverse Auction</a:t>
            </a:r>
          </a:p>
          <a:p>
            <a:pPr marL="1338263" lvl="2" indent="-538163" algn="just">
              <a:buFont typeface="Wingdings" panose="05000000000000000000" pitchFamily="2" charset="2"/>
              <a:buChar char="q"/>
            </a:pPr>
            <a:r>
              <a:rPr lang="en-IN" sz="2400" dirty="0" smtClean="0">
                <a:latin typeface="Arial Narrow" panose="020B0606020202030204" pitchFamily="34" charset="0"/>
              </a:rPr>
              <a:t>Conductor Inventory</a:t>
            </a:r>
          </a:p>
          <a:p>
            <a:pPr marL="1338263" lvl="2" indent="-538163" algn="just">
              <a:buFont typeface="Wingdings" panose="05000000000000000000" pitchFamily="2" charset="2"/>
              <a:buChar char="q"/>
            </a:pPr>
            <a:r>
              <a:rPr lang="en-IN" sz="2400" dirty="0" smtClean="0">
                <a:latin typeface="Arial Narrow" panose="020B0606020202030204" pitchFamily="34" charset="0"/>
              </a:rPr>
              <a:t>Independent Quality Assurance and Inspection Wing</a:t>
            </a:r>
          </a:p>
          <a:p>
            <a:pPr marL="538163" indent="-538163" algn="just">
              <a:buFont typeface="Wingdings" panose="05000000000000000000" pitchFamily="2" charset="2"/>
              <a:buChar char="q"/>
            </a:pPr>
            <a:endParaRPr lang="en-IN" sz="2400" dirty="0">
              <a:latin typeface="Arial Narrow" panose="020B0606020202030204" pitchFamily="34" charset="0"/>
            </a:endParaRPr>
          </a:p>
        </p:txBody>
      </p:sp>
    </p:spTree>
    <p:extLst>
      <p:ext uri="{BB962C8B-B14F-4D97-AF65-F5344CB8AC3E}">
        <p14:creationId xmlns="" xmlns:p14="http://schemas.microsoft.com/office/powerpoint/2010/main" val="25625129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2"/>
          <p:cNvSpPr>
            <a:spLocks noGrp="1"/>
          </p:cNvSpPr>
          <p:nvPr>
            <p:ph type="sldNum" sz="quarter" idx="12"/>
          </p:nvPr>
        </p:nvSpPr>
        <p:spPr bwMode="auto">
          <a:noFill/>
          <a:ln>
            <a:miter lim="800000"/>
            <a:headEnd/>
            <a:tailEnd/>
          </a:ln>
        </p:spPr>
        <p:txBody>
          <a:bodyPr/>
          <a:lstStyle/>
          <a:p>
            <a:fld id="{7BFB295B-FA7B-4DD2-8E38-1F5B295598D7}" type="slidenum">
              <a:rPr lang="en-US"/>
              <a:pPr/>
              <a:t>21</a:t>
            </a:fld>
            <a:endParaRPr lang="en-US" dirty="0"/>
          </a:p>
        </p:txBody>
      </p:sp>
      <p:pic>
        <p:nvPicPr>
          <p:cNvPr id="51203" name="Picture 11" descr="02604_002"/>
          <p:cNvPicPr>
            <a:picLocks noChangeAspect="1" noChangeArrowheads="1"/>
          </p:cNvPicPr>
          <p:nvPr/>
        </p:nvPicPr>
        <p:blipFill>
          <a:blip r:embed="rId3" cstate="print"/>
          <a:srcRect/>
          <a:stretch>
            <a:fillRect/>
          </a:stretch>
        </p:blipFill>
        <p:spPr bwMode="auto">
          <a:xfrm>
            <a:off x="812800" y="457201"/>
            <a:ext cx="5689600" cy="6130925"/>
          </a:xfrm>
          <a:prstGeom prst="rect">
            <a:avLst/>
          </a:prstGeom>
          <a:noFill/>
          <a:ln w="9525">
            <a:noFill/>
            <a:miter lim="800000"/>
            <a:headEnd/>
            <a:tailEnd/>
          </a:ln>
        </p:spPr>
      </p:pic>
      <p:pic>
        <p:nvPicPr>
          <p:cNvPr id="51204" name="Picture 14" descr="dhanyawad"/>
          <p:cNvPicPr>
            <a:picLocks noChangeAspect="1" noChangeArrowheads="1"/>
          </p:cNvPicPr>
          <p:nvPr/>
        </p:nvPicPr>
        <p:blipFill>
          <a:blip r:embed="rId4" cstate="print"/>
          <a:srcRect/>
          <a:stretch>
            <a:fillRect/>
          </a:stretch>
        </p:blipFill>
        <p:spPr bwMode="auto">
          <a:xfrm>
            <a:off x="7074647" y="2492190"/>
            <a:ext cx="4591051" cy="1541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810783" cy="623047"/>
          </a:xfrm>
        </p:spPr>
        <p:txBody>
          <a:bodyPr>
            <a:normAutofit fontScale="90000"/>
          </a:bodyPr>
          <a:lstStyle/>
          <a:p>
            <a:pPr algn="ctr"/>
            <a:r>
              <a:rPr lang="en-IN" sz="3600" b="1" dirty="0" smtClean="0">
                <a:latin typeface="Arial Narrow" panose="020B0606020202030204" pitchFamily="34" charset="0"/>
              </a:rPr>
              <a:t>PROCUREMENT</a:t>
            </a:r>
            <a:r>
              <a:rPr lang="en-IN" sz="3600" b="1" dirty="0">
                <a:latin typeface="Arial Narrow" panose="020B0606020202030204" pitchFamily="34" charset="0"/>
              </a:rPr>
              <a:t/>
            </a:r>
            <a:br>
              <a:rPr lang="en-IN" sz="3600" b="1" dirty="0">
                <a:latin typeface="Arial Narrow" panose="020B0606020202030204" pitchFamily="34" charset="0"/>
              </a:rPr>
            </a:br>
            <a:endParaRPr lang="en-IN" sz="3600" b="1" dirty="0"/>
          </a:p>
        </p:txBody>
      </p:sp>
      <p:sp>
        <p:nvSpPr>
          <p:cNvPr id="3" name="Content Placeholder 2"/>
          <p:cNvSpPr>
            <a:spLocks noGrp="1"/>
          </p:cNvSpPr>
          <p:nvPr>
            <p:ph idx="1"/>
          </p:nvPr>
        </p:nvSpPr>
        <p:spPr>
          <a:xfrm>
            <a:off x="646111" y="1075765"/>
            <a:ext cx="10810783" cy="5553635"/>
          </a:xfrm>
        </p:spPr>
        <p:txBody>
          <a:bodyPr>
            <a:normAutofit/>
          </a:bodyPr>
          <a:lstStyle/>
          <a:p>
            <a:pPr marL="0" indent="0">
              <a:lnSpc>
                <a:spcPct val="110000"/>
              </a:lnSpc>
              <a:spcBef>
                <a:spcPts val="600"/>
              </a:spcBef>
              <a:buNone/>
            </a:pPr>
            <a:r>
              <a:rPr lang="en-IN" sz="2400" b="1" dirty="0" smtClean="0">
                <a:latin typeface="Arial Narrow" panose="020B0606020202030204" pitchFamily="34" charset="0"/>
              </a:rPr>
              <a:t>United Nations Commission On International Trade Law (UNCITRAL)</a:t>
            </a:r>
          </a:p>
          <a:p>
            <a:pPr marL="0" indent="0" algn="just">
              <a:lnSpc>
                <a:spcPct val="110000"/>
              </a:lnSpc>
              <a:spcBef>
                <a:spcPts val="600"/>
              </a:spcBef>
              <a:buNone/>
            </a:pPr>
            <a:r>
              <a:rPr lang="en-IN" sz="2400" dirty="0" smtClean="0">
                <a:latin typeface="Arial Narrow" panose="020B0606020202030204" pitchFamily="34" charset="0"/>
              </a:rPr>
              <a:t>Procurement means the acquisition of goods, construction or services by a procuring authority.</a:t>
            </a:r>
          </a:p>
          <a:p>
            <a:pPr marL="0" indent="0">
              <a:lnSpc>
                <a:spcPct val="110000"/>
              </a:lnSpc>
              <a:spcBef>
                <a:spcPts val="600"/>
              </a:spcBef>
              <a:buNone/>
            </a:pPr>
            <a:r>
              <a:rPr lang="en-IN" sz="2400" b="1" dirty="0" smtClean="0">
                <a:latin typeface="Arial Narrow" panose="020B0606020202030204" pitchFamily="34" charset="0"/>
              </a:rPr>
              <a:t>United Nations</a:t>
            </a:r>
            <a:endParaRPr lang="en-IN" sz="2400" b="1" dirty="0">
              <a:latin typeface="Arial Narrow" panose="020B0606020202030204" pitchFamily="34" charset="0"/>
            </a:endParaRPr>
          </a:p>
          <a:p>
            <a:pPr marL="0" indent="0" algn="just">
              <a:lnSpc>
                <a:spcPct val="110000"/>
              </a:lnSpc>
              <a:spcBef>
                <a:spcPts val="600"/>
              </a:spcBef>
              <a:buNone/>
            </a:pPr>
            <a:r>
              <a:rPr lang="en-IN" sz="2400" dirty="0">
                <a:latin typeface="Arial Narrow" panose="020B0606020202030204" pitchFamily="34" charset="0"/>
              </a:rPr>
              <a:t>Procurement functions include all actions necessary for the acquisition, by purchase or lease, of property, including products and real property, and of services, including works. </a:t>
            </a:r>
            <a:endParaRPr lang="en-IN" sz="2400" dirty="0" smtClean="0">
              <a:latin typeface="Arial Narrow" panose="020B0606020202030204" pitchFamily="34" charset="0"/>
            </a:endParaRPr>
          </a:p>
          <a:p>
            <a:pPr marL="0" indent="0">
              <a:lnSpc>
                <a:spcPct val="110000"/>
              </a:lnSpc>
              <a:spcBef>
                <a:spcPts val="600"/>
              </a:spcBef>
              <a:buNone/>
            </a:pPr>
            <a:r>
              <a:rPr lang="en-IN" sz="2400" b="1" dirty="0" smtClean="0">
                <a:latin typeface="Arial Narrow" panose="020B0606020202030204" pitchFamily="34" charset="0"/>
              </a:rPr>
              <a:t>Public Procurement Bill 2012</a:t>
            </a:r>
            <a:endParaRPr lang="en-IN" sz="2400" b="1" dirty="0">
              <a:latin typeface="Arial Narrow" panose="020B0606020202030204" pitchFamily="34" charset="0"/>
            </a:endParaRPr>
          </a:p>
          <a:p>
            <a:pPr marL="0" indent="0" algn="just">
              <a:lnSpc>
                <a:spcPct val="110000"/>
              </a:lnSpc>
              <a:spcBef>
                <a:spcPts val="600"/>
              </a:spcBef>
              <a:buNone/>
            </a:pPr>
            <a:r>
              <a:rPr lang="en-IN" sz="2400" dirty="0">
                <a:latin typeface="Arial Narrow" panose="020B0606020202030204" pitchFamily="34" charset="0"/>
              </a:rPr>
              <a:t>‘’Procurement’’ or ‘’public procurement’’ means acquisition by purchase, lease, licence or otherwise of goods, works or services or any combination thereof, including award of Public Private Partnership projects, by a procuring entity, whether directly or through an agency with which a contract for procurement services is entered into, but does not include any acquisition of goods, works or services without consideration, and the term ‘’procure’’ or ‘’procured’’ shall be construed accordingly. </a:t>
            </a:r>
          </a:p>
          <a:p>
            <a:pPr marL="0" indent="0">
              <a:lnSpc>
                <a:spcPct val="150000"/>
              </a:lnSpc>
              <a:buNone/>
            </a:pPr>
            <a:endParaRPr lang="en-IN" sz="1800" dirty="0" smtClean="0">
              <a:latin typeface="Arial Narrow" panose="020B0606020202030204" pitchFamily="34" charset="0"/>
            </a:endParaRPr>
          </a:p>
          <a:p>
            <a:pPr marL="0" indent="0">
              <a:lnSpc>
                <a:spcPct val="150000"/>
              </a:lnSpc>
              <a:buNone/>
            </a:pPr>
            <a:endParaRPr lang="en-IN" sz="1800" dirty="0" smtClean="0">
              <a:latin typeface="Arial Narrow" panose="020B0606020202030204" pitchFamily="34" charset="0"/>
            </a:endParaRPr>
          </a:p>
          <a:p>
            <a:pPr marL="0" indent="0" algn="just">
              <a:buNone/>
            </a:pPr>
            <a:endParaRPr lang="en-IN" sz="1800" dirty="0">
              <a:latin typeface="Arial Narrow" panose="020B0606020202030204" pitchFamily="34" charset="0"/>
            </a:endParaRPr>
          </a:p>
        </p:txBody>
      </p:sp>
    </p:spTree>
    <p:extLst>
      <p:ext uri="{BB962C8B-B14F-4D97-AF65-F5344CB8AC3E}">
        <p14:creationId xmlns="" xmlns:p14="http://schemas.microsoft.com/office/powerpoint/2010/main" val="2235699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nvPr>
        </p:nvGraphicFramePr>
        <p:xfrm>
          <a:off x="1371600" y="304800"/>
          <a:ext cx="92964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Diagram 11"/>
          <p:cNvGraphicFramePr/>
          <p:nvPr>
            <p:extLst/>
          </p:nvPr>
        </p:nvGraphicFramePr>
        <p:xfrm>
          <a:off x="4419600" y="1600200"/>
          <a:ext cx="4343400" cy="2895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 xmlns:p14="http://schemas.microsoft.com/office/powerpoint/2010/main" val="3417922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0"/>
            <a:ext cx="10456830" cy="1062318"/>
          </a:xfrm>
        </p:spPr>
        <p:txBody>
          <a:bodyPr>
            <a:normAutofit fontScale="90000"/>
          </a:bodyPr>
          <a:lstStyle/>
          <a:p>
            <a:pPr algn="ctr"/>
            <a:r>
              <a:rPr lang="en-IN" sz="3100" dirty="0" smtClean="0">
                <a:latin typeface="Arial Narrow" panose="020B0606020202030204" pitchFamily="34" charset="0"/>
              </a:rPr>
              <a:t/>
            </a:r>
            <a:br>
              <a:rPr lang="en-IN" sz="3100" dirty="0" smtClean="0">
                <a:latin typeface="Arial Narrow" panose="020B0606020202030204" pitchFamily="34" charset="0"/>
              </a:rPr>
            </a:br>
            <a:r>
              <a:rPr lang="en-IN" sz="3100" dirty="0">
                <a:latin typeface="Arial Narrow" panose="020B0606020202030204" pitchFamily="34" charset="0"/>
              </a:rPr>
              <a:t/>
            </a:r>
            <a:br>
              <a:rPr lang="en-IN" sz="3100" dirty="0">
                <a:latin typeface="Arial Narrow" panose="020B0606020202030204" pitchFamily="34" charset="0"/>
              </a:rPr>
            </a:br>
            <a:r>
              <a:rPr lang="en-IN" sz="3100" dirty="0" smtClean="0">
                <a:latin typeface="Arial Narrow" panose="020B0606020202030204" pitchFamily="34" charset="0"/>
              </a:rPr>
              <a:t/>
            </a:r>
            <a:br>
              <a:rPr lang="en-IN" sz="3100" dirty="0" smtClean="0">
                <a:latin typeface="Arial Narrow" panose="020B0606020202030204" pitchFamily="34" charset="0"/>
              </a:rPr>
            </a:br>
            <a:r>
              <a:rPr lang="en-IN" sz="3100" dirty="0">
                <a:latin typeface="Arial Narrow" panose="020B0606020202030204" pitchFamily="34" charset="0"/>
              </a:rPr>
              <a:t/>
            </a:r>
            <a:br>
              <a:rPr lang="en-IN" sz="3100" dirty="0">
                <a:latin typeface="Arial Narrow" panose="020B0606020202030204" pitchFamily="34" charset="0"/>
              </a:rPr>
            </a:br>
            <a:r>
              <a:rPr lang="en-IN" sz="3100" b="1" dirty="0" smtClean="0">
                <a:latin typeface="Arial Narrow" panose="020B0606020202030204" pitchFamily="34" charset="0"/>
              </a:rPr>
              <a:t>Executive </a:t>
            </a:r>
            <a:r>
              <a:rPr lang="en-IN" sz="3100" b="1" dirty="0">
                <a:latin typeface="Arial Narrow" panose="020B0606020202030204" pitchFamily="34" charset="0"/>
              </a:rPr>
              <a:t>Instructions</a:t>
            </a:r>
            <a:r>
              <a:rPr lang="en-IN" sz="3100" b="1" dirty="0" smtClean="0">
                <a:latin typeface="Arial Narrow" panose="020B0606020202030204" pitchFamily="34" charset="0"/>
              </a:rPr>
              <a:t/>
            </a:r>
            <a:br>
              <a:rPr lang="en-IN" sz="3100" b="1" dirty="0" smtClean="0">
                <a:latin typeface="Arial Narrow" panose="020B0606020202030204" pitchFamily="34" charset="0"/>
              </a:rPr>
            </a:br>
            <a:r>
              <a:rPr lang="en-IN" sz="3100" dirty="0">
                <a:latin typeface="Arial Narrow" panose="020B0606020202030204" pitchFamily="34" charset="0"/>
              </a:rPr>
              <a:t/>
            </a:r>
            <a:br>
              <a:rPr lang="en-IN" sz="3100" dirty="0">
                <a:latin typeface="Arial Narrow" panose="020B0606020202030204" pitchFamily="34" charset="0"/>
              </a:rPr>
            </a:br>
            <a:r>
              <a:rPr lang="en-IN" dirty="0">
                <a:latin typeface="Arial Narrow" panose="020B0606020202030204" pitchFamily="34" charset="0"/>
              </a:rPr>
              <a:t/>
            </a:r>
            <a:br>
              <a:rPr lang="en-IN" dirty="0">
                <a:latin typeface="Arial Narrow" panose="020B0606020202030204" pitchFamily="34" charset="0"/>
              </a:rPr>
            </a:br>
            <a:endParaRPr lang="en-IN" dirty="0"/>
          </a:p>
        </p:txBody>
      </p:sp>
      <p:sp>
        <p:nvSpPr>
          <p:cNvPr id="3" name="Content Placeholder 2"/>
          <p:cNvSpPr>
            <a:spLocks noGrp="1"/>
          </p:cNvSpPr>
          <p:nvPr>
            <p:ph idx="1"/>
          </p:nvPr>
        </p:nvSpPr>
        <p:spPr>
          <a:xfrm>
            <a:off x="677334" y="1062318"/>
            <a:ext cx="10900583" cy="5419164"/>
          </a:xfrm>
        </p:spPr>
        <p:txBody>
          <a:bodyPr>
            <a:normAutofit/>
          </a:bodyPr>
          <a:lstStyle/>
          <a:p>
            <a:pPr marL="0" indent="0">
              <a:buNone/>
            </a:pPr>
            <a:endParaRPr lang="en-IN" sz="1800" dirty="0" smtClean="0">
              <a:latin typeface="Arial Narrow" panose="020B0606020202030204" pitchFamily="34" charset="0"/>
            </a:endParaRPr>
          </a:p>
          <a:p>
            <a:pPr marL="0" indent="0">
              <a:spcBef>
                <a:spcPts val="600"/>
              </a:spcBef>
              <a:buNone/>
            </a:pPr>
            <a:r>
              <a:rPr lang="en-IN" sz="2400" b="1" dirty="0" smtClean="0">
                <a:latin typeface="Arial Narrow" panose="020B0606020202030204" pitchFamily="34" charset="0"/>
              </a:rPr>
              <a:t>Rules, Guidelines Governing  Public Procuremen</a:t>
            </a:r>
            <a:r>
              <a:rPr lang="en-IN" sz="2400" dirty="0" smtClean="0">
                <a:latin typeface="Arial Narrow" panose="020B0606020202030204" pitchFamily="34" charset="0"/>
              </a:rPr>
              <a:t>t</a:t>
            </a:r>
          </a:p>
          <a:p>
            <a:pPr marL="901700" lvl="1" indent="-446088" algn="just">
              <a:spcBef>
                <a:spcPts val="600"/>
              </a:spcBef>
              <a:buFont typeface="Wingdings" panose="05000000000000000000" pitchFamily="2" charset="2"/>
              <a:buChar char="q"/>
            </a:pPr>
            <a:r>
              <a:rPr lang="en-IN" sz="2400" dirty="0" smtClean="0">
                <a:latin typeface="Arial Narrow" panose="020B0606020202030204" pitchFamily="34" charset="0"/>
              </a:rPr>
              <a:t>General </a:t>
            </a:r>
            <a:r>
              <a:rPr lang="en-IN" sz="2400" dirty="0">
                <a:latin typeface="Arial Narrow" panose="020B0606020202030204" pitchFamily="34" charset="0"/>
              </a:rPr>
              <a:t>Financial Rules </a:t>
            </a:r>
            <a:r>
              <a:rPr lang="en-IN" sz="2400" dirty="0" smtClean="0">
                <a:latin typeface="Arial Narrow" panose="020B0606020202030204" pitchFamily="34" charset="0"/>
              </a:rPr>
              <a:t>(GFR), </a:t>
            </a:r>
            <a:r>
              <a:rPr lang="en-IN" sz="2400" dirty="0">
                <a:latin typeface="Arial Narrow" panose="020B0606020202030204" pitchFamily="34" charset="0"/>
              </a:rPr>
              <a:t>2005</a:t>
            </a:r>
          </a:p>
          <a:p>
            <a:pPr marL="901700" lvl="1" indent="-446088" algn="just">
              <a:spcBef>
                <a:spcPts val="600"/>
              </a:spcBef>
              <a:buFont typeface="Wingdings" panose="05000000000000000000" pitchFamily="2" charset="2"/>
              <a:buChar char="q"/>
            </a:pPr>
            <a:r>
              <a:rPr lang="en-IN" sz="2400" dirty="0">
                <a:latin typeface="Arial Narrow" panose="020B0606020202030204" pitchFamily="34" charset="0"/>
              </a:rPr>
              <a:t>State GFRs</a:t>
            </a:r>
          </a:p>
          <a:p>
            <a:pPr marL="901700" lvl="1" indent="-446088" algn="just">
              <a:spcBef>
                <a:spcPts val="600"/>
              </a:spcBef>
              <a:buFont typeface="Wingdings" panose="05000000000000000000" pitchFamily="2" charset="2"/>
              <a:buChar char="q"/>
            </a:pPr>
            <a:r>
              <a:rPr lang="en-IN" sz="2400" dirty="0">
                <a:latin typeface="Arial Narrow" panose="020B0606020202030204" pitchFamily="34" charset="0"/>
              </a:rPr>
              <a:t>Delegation of Financial Powers Rules (DFPR), 1978</a:t>
            </a:r>
          </a:p>
          <a:p>
            <a:pPr marL="901700" lvl="1" indent="-446088" algn="just">
              <a:spcBef>
                <a:spcPts val="600"/>
              </a:spcBef>
              <a:buFont typeface="Wingdings" panose="05000000000000000000" pitchFamily="2" charset="2"/>
              <a:buChar char="q"/>
            </a:pPr>
            <a:r>
              <a:rPr lang="en-IN" sz="2400" dirty="0">
                <a:latin typeface="Arial Narrow" panose="020B0606020202030204" pitchFamily="34" charset="0"/>
              </a:rPr>
              <a:t>Guidelines issued by the Central Vigilance Commission (CVC)</a:t>
            </a:r>
          </a:p>
          <a:p>
            <a:pPr marL="901700" lvl="1" indent="-446088" algn="just">
              <a:spcBef>
                <a:spcPts val="600"/>
              </a:spcBef>
              <a:buFont typeface="Wingdings" panose="05000000000000000000" pitchFamily="2" charset="2"/>
              <a:buChar char="q"/>
            </a:pPr>
            <a:r>
              <a:rPr lang="en-IN" sz="2400" dirty="0">
                <a:latin typeface="Arial Narrow" panose="020B0606020202030204" pitchFamily="34" charset="0"/>
              </a:rPr>
              <a:t>Guidelines issued by the Directorate General of Supplies and Disposal (DGS&amp;D)</a:t>
            </a:r>
          </a:p>
          <a:p>
            <a:pPr marL="901700" lvl="1" indent="-446088" algn="just">
              <a:spcBef>
                <a:spcPts val="600"/>
              </a:spcBef>
              <a:buFont typeface="Wingdings" panose="05000000000000000000" pitchFamily="2" charset="2"/>
              <a:buChar char="q"/>
            </a:pPr>
            <a:r>
              <a:rPr lang="en-IN" sz="2400" dirty="0">
                <a:latin typeface="Arial Narrow" panose="020B0606020202030204" pitchFamily="34" charset="0"/>
              </a:rPr>
              <a:t>Manuals on the procurement of goods, services and works issued by the Department of Expenditure, Ministry of Finance.</a:t>
            </a:r>
          </a:p>
          <a:p>
            <a:pPr marL="901700" lvl="1" indent="-446088" algn="just">
              <a:spcBef>
                <a:spcPts val="600"/>
              </a:spcBef>
              <a:buFont typeface="Wingdings" panose="05000000000000000000" pitchFamily="2" charset="2"/>
              <a:buChar char="q"/>
            </a:pPr>
            <a:r>
              <a:rPr lang="en-IN" sz="2400" dirty="0">
                <a:latin typeface="Arial Narrow" panose="020B0606020202030204" pitchFamily="34" charset="0"/>
              </a:rPr>
              <a:t>Guidelines on procurement issued by individual Ministries / Departments, PSUs etc.</a:t>
            </a:r>
          </a:p>
          <a:p>
            <a:pPr marL="901700" lvl="1" indent="-446088" algn="just">
              <a:spcBef>
                <a:spcPts val="600"/>
              </a:spcBef>
              <a:buFont typeface="Wingdings" panose="05000000000000000000" pitchFamily="2" charset="2"/>
              <a:buChar char="q"/>
            </a:pPr>
            <a:r>
              <a:rPr lang="en-IN" sz="2400" dirty="0">
                <a:latin typeface="Arial Narrow" panose="020B0606020202030204" pitchFamily="34" charset="0"/>
              </a:rPr>
              <a:t>Legislation on procurement enacted by individual states </a:t>
            </a:r>
            <a:r>
              <a:rPr lang="en-IN" dirty="0" smtClean="0">
                <a:latin typeface="Arial Narrow" panose="020B0606020202030204" pitchFamily="34" charset="0"/>
              </a:rPr>
              <a:t>-</a:t>
            </a:r>
            <a:r>
              <a:rPr lang="en-IN" sz="2400" dirty="0" smtClean="0">
                <a:latin typeface="Arial Narrow" panose="020B0606020202030204" pitchFamily="34" charset="0"/>
              </a:rPr>
              <a:t> </a:t>
            </a:r>
            <a:r>
              <a:rPr lang="en-IN" sz="2400" dirty="0">
                <a:latin typeface="Arial Narrow" panose="020B0606020202030204" pitchFamily="34" charset="0"/>
              </a:rPr>
              <a:t>Tamil Nadu and Karnataka</a:t>
            </a:r>
          </a:p>
          <a:p>
            <a:pPr>
              <a:spcBef>
                <a:spcPts val="600"/>
              </a:spcBef>
            </a:pPr>
            <a:endParaRPr lang="en-IN" sz="2400" dirty="0"/>
          </a:p>
        </p:txBody>
      </p:sp>
    </p:spTree>
    <p:extLst>
      <p:ext uri="{BB962C8B-B14F-4D97-AF65-F5344CB8AC3E}">
        <p14:creationId xmlns="" xmlns:p14="http://schemas.microsoft.com/office/powerpoint/2010/main" val="2549605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09599"/>
            <a:ext cx="10483724" cy="1232079"/>
          </a:xfrm>
        </p:spPr>
        <p:txBody>
          <a:bodyPr>
            <a:normAutofit fontScale="90000"/>
          </a:bodyPr>
          <a:lstStyle/>
          <a:p>
            <a:pPr algn="ctr"/>
            <a:r>
              <a:rPr lang="en-IN" sz="2200" dirty="0" smtClean="0">
                <a:latin typeface="Arial Narrow" panose="020B0606020202030204" pitchFamily="34" charset="0"/>
              </a:rPr>
              <a:t/>
            </a:r>
            <a:br>
              <a:rPr lang="en-IN" sz="2200" dirty="0" smtClean="0">
                <a:latin typeface="Arial Narrow" panose="020B0606020202030204" pitchFamily="34" charset="0"/>
              </a:rPr>
            </a:br>
            <a:r>
              <a:rPr lang="en-IN" sz="3600" b="1" dirty="0" smtClean="0">
                <a:latin typeface="Arial Narrow" panose="020B0606020202030204" pitchFamily="34" charset="0"/>
              </a:rPr>
              <a:t> </a:t>
            </a:r>
            <a:r>
              <a:rPr lang="en-IN" sz="3600" b="1" dirty="0">
                <a:latin typeface="Arial Narrow" panose="020B0606020202030204" pitchFamily="34" charset="0"/>
              </a:rPr>
              <a:t>F</a:t>
            </a:r>
            <a:r>
              <a:rPr lang="en-IN" sz="3600" b="1" dirty="0" smtClean="0">
                <a:latin typeface="Arial Narrow" panose="020B0606020202030204" pitchFamily="34" charset="0"/>
              </a:rPr>
              <a:t>undamental </a:t>
            </a:r>
            <a:r>
              <a:rPr lang="en-IN" sz="3600" b="1" dirty="0">
                <a:latin typeface="Arial Narrow" panose="020B0606020202030204" pitchFamily="34" charset="0"/>
              </a:rPr>
              <a:t>principles</a:t>
            </a:r>
            <a:r>
              <a:rPr lang="en-IN" sz="3600" dirty="0">
                <a:latin typeface="Arial Narrow" panose="020B0606020202030204" pitchFamily="34" charset="0"/>
              </a:rPr>
              <a:t/>
            </a:r>
            <a:br>
              <a:rPr lang="en-IN" sz="3600" dirty="0">
                <a:latin typeface="Arial Narrow" panose="020B0606020202030204" pitchFamily="34" charset="0"/>
              </a:rPr>
            </a:br>
            <a:r>
              <a:rPr lang="en-IN" sz="3600" dirty="0">
                <a:latin typeface="Arial Narrow" panose="020B0606020202030204" pitchFamily="34" charset="0"/>
              </a:rPr>
              <a:t/>
            </a:r>
            <a:br>
              <a:rPr lang="en-IN" sz="3600" dirty="0">
                <a:latin typeface="Arial Narrow" panose="020B0606020202030204" pitchFamily="34" charset="0"/>
              </a:rPr>
            </a:br>
            <a:endParaRPr lang="en-IN" sz="3600" dirty="0"/>
          </a:p>
        </p:txBody>
      </p:sp>
      <p:sp>
        <p:nvSpPr>
          <p:cNvPr id="3" name="Content Placeholder 2"/>
          <p:cNvSpPr>
            <a:spLocks noGrp="1"/>
          </p:cNvSpPr>
          <p:nvPr>
            <p:ph idx="1"/>
          </p:nvPr>
        </p:nvSpPr>
        <p:spPr>
          <a:xfrm>
            <a:off x="677335" y="1841679"/>
            <a:ext cx="10483724" cy="4199684"/>
          </a:xfrm>
        </p:spPr>
        <p:txBody>
          <a:bodyPr/>
          <a:lstStyle/>
          <a:p>
            <a:pPr marL="901700" lvl="1" indent="-444500">
              <a:lnSpc>
                <a:spcPct val="150000"/>
              </a:lnSpc>
              <a:buFont typeface="Wingdings" panose="05000000000000000000" pitchFamily="2" charset="2"/>
              <a:buChar char="q"/>
            </a:pPr>
            <a:r>
              <a:rPr lang="en-IN" sz="2400" dirty="0" smtClean="0">
                <a:latin typeface="Arial Narrow" panose="020B0606020202030204" pitchFamily="34" charset="0"/>
              </a:rPr>
              <a:t>Open </a:t>
            </a:r>
            <a:r>
              <a:rPr lang="en-IN" sz="2400" dirty="0">
                <a:latin typeface="Arial Narrow" panose="020B0606020202030204" pitchFamily="34" charset="0"/>
              </a:rPr>
              <a:t>tendering </a:t>
            </a:r>
          </a:p>
          <a:p>
            <a:pPr marL="901700" lvl="1" indent="-444500">
              <a:lnSpc>
                <a:spcPct val="150000"/>
              </a:lnSpc>
              <a:buFont typeface="Wingdings" panose="05000000000000000000" pitchFamily="2" charset="2"/>
              <a:buChar char="q"/>
            </a:pPr>
            <a:r>
              <a:rPr lang="en-IN" sz="2400" dirty="0">
                <a:latin typeface="Arial Narrow" panose="020B0606020202030204" pitchFamily="34" charset="0"/>
              </a:rPr>
              <a:t>Effective Advertisement</a:t>
            </a:r>
          </a:p>
          <a:p>
            <a:pPr marL="901700" lvl="1" indent="-444500">
              <a:lnSpc>
                <a:spcPct val="150000"/>
              </a:lnSpc>
              <a:buFont typeface="Wingdings" panose="05000000000000000000" pitchFamily="2" charset="2"/>
              <a:buChar char="q"/>
            </a:pPr>
            <a:r>
              <a:rPr lang="en-IN" sz="2400" dirty="0">
                <a:latin typeface="Arial Narrow" panose="020B0606020202030204" pitchFamily="34" charset="0"/>
              </a:rPr>
              <a:t>Non-discriminatory tender </a:t>
            </a:r>
            <a:r>
              <a:rPr lang="en-IN" sz="2400" dirty="0" smtClean="0">
                <a:latin typeface="Arial Narrow" panose="020B0606020202030204" pitchFamily="34" charset="0"/>
              </a:rPr>
              <a:t>conditions &amp; Technical specifications</a:t>
            </a:r>
            <a:endParaRPr lang="en-IN" sz="2400" dirty="0">
              <a:latin typeface="Arial Narrow" panose="020B0606020202030204" pitchFamily="34" charset="0"/>
            </a:endParaRPr>
          </a:p>
          <a:p>
            <a:pPr marL="901700" lvl="1" indent="-444500">
              <a:lnSpc>
                <a:spcPct val="150000"/>
              </a:lnSpc>
              <a:buFont typeface="Wingdings" panose="05000000000000000000" pitchFamily="2" charset="2"/>
              <a:buChar char="q"/>
            </a:pPr>
            <a:r>
              <a:rPr lang="en-IN" sz="2400" dirty="0" smtClean="0">
                <a:latin typeface="Arial Narrow" panose="020B0606020202030204" pitchFamily="34" charset="0"/>
              </a:rPr>
              <a:t>Public </a:t>
            </a:r>
            <a:r>
              <a:rPr lang="en-IN" sz="2400" dirty="0">
                <a:latin typeface="Arial Narrow" panose="020B0606020202030204" pitchFamily="34" charset="0"/>
              </a:rPr>
              <a:t>tender </a:t>
            </a:r>
            <a:r>
              <a:rPr lang="en-IN" sz="2400" dirty="0" smtClean="0">
                <a:latin typeface="Arial Narrow" panose="020B0606020202030204" pitchFamily="34" charset="0"/>
              </a:rPr>
              <a:t>opening</a:t>
            </a:r>
          </a:p>
          <a:p>
            <a:pPr marL="901700" lvl="1" indent="-444500">
              <a:lnSpc>
                <a:spcPct val="150000"/>
              </a:lnSpc>
              <a:buFont typeface="Wingdings" panose="05000000000000000000" pitchFamily="2" charset="2"/>
              <a:buChar char="q"/>
            </a:pPr>
            <a:r>
              <a:rPr lang="en-IN" sz="2400" dirty="0" smtClean="0">
                <a:latin typeface="Arial Narrow" panose="020B0606020202030204" pitchFamily="34" charset="0"/>
              </a:rPr>
              <a:t>Award to most advantageous bidder</a:t>
            </a:r>
            <a:endParaRPr lang="en-IN" sz="2400" dirty="0">
              <a:latin typeface="Arial Narrow" panose="020B0606020202030204" pitchFamily="34" charset="0"/>
            </a:endParaRPr>
          </a:p>
          <a:p>
            <a:pPr marL="457189" lvl="1" indent="0">
              <a:buNone/>
            </a:pPr>
            <a:endParaRPr lang="en-IN" sz="1800" dirty="0">
              <a:latin typeface="Arial Narrow" panose="020B0606020202030204" pitchFamily="34" charset="0"/>
            </a:endParaRPr>
          </a:p>
          <a:p>
            <a:pPr lvl="1">
              <a:buFont typeface="Wingdings" panose="05000000000000000000" pitchFamily="2" charset="2"/>
              <a:buChar char="q"/>
            </a:pPr>
            <a:endParaRPr lang="en-IN" sz="1800" dirty="0"/>
          </a:p>
        </p:txBody>
      </p:sp>
    </p:spTree>
    <p:extLst>
      <p:ext uri="{BB962C8B-B14F-4D97-AF65-F5344CB8AC3E}">
        <p14:creationId xmlns="" xmlns:p14="http://schemas.microsoft.com/office/powerpoint/2010/main" val="84705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10524064" cy="665409"/>
          </a:xfrm>
        </p:spPr>
        <p:txBody>
          <a:bodyPr>
            <a:normAutofit fontScale="90000"/>
          </a:bodyPr>
          <a:lstStyle/>
          <a:p>
            <a:pPr algn="ctr"/>
            <a:r>
              <a:rPr lang="en-IN" sz="3600" b="1" dirty="0" smtClean="0">
                <a:latin typeface="Arial Narrow" panose="020B0606020202030204" pitchFamily="34" charset="0"/>
              </a:rPr>
              <a:t>Principles </a:t>
            </a:r>
            <a:r>
              <a:rPr lang="en-IN" sz="3600" b="1" dirty="0">
                <a:latin typeface="Arial Narrow" panose="020B0606020202030204" pitchFamily="34" charset="0"/>
              </a:rPr>
              <a:t>laid down by Supreme Court </a:t>
            </a:r>
            <a:br>
              <a:rPr lang="en-IN" sz="3600" b="1" dirty="0">
                <a:latin typeface="Arial Narrow" panose="020B0606020202030204" pitchFamily="34" charset="0"/>
              </a:rPr>
            </a:br>
            <a:endParaRPr lang="en-IN" sz="3600" b="1" dirty="0"/>
          </a:p>
        </p:txBody>
      </p:sp>
      <p:sp>
        <p:nvSpPr>
          <p:cNvPr id="3" name="Content Placeholder 2"/>
          <p:cNvSpPr>
            <a:spLocks noGrp="1"/>
          </p:cNvSpPr>
          <p:nvPr>
            <p:ph idx="1"/>
          </p:nvPr>
        </p:nvSpPr>
        <p:spPr>
          <a:xfrm>
            <a:off x="677334" y="1275009"/>
            <a:ext cx="10524065" cy="5179579"/>
          </a:xfrm>
        </p:spPr>
        <p:txBody>
          <a:bodyPr>
            <a:normAutofit/>
          </a:bodyPr>
          <a:lstStyle/>
          <a:p>
            <a:pPr marL="0" indent="0" algn="just">
              <a:buNone/>
            </a:pPr>
            <a:endParaRPr lang="en-IN" dirty="0" smtClean="0"/>
          </a:p>
          <a:p>
            <a:pPr marL="712788" lvl="1" indent="-538163" algn="just">
              <a:spcBef>
                <a:spcPts val="0"/>
              </a:spcBef>
              <a:spcAft>
                <a:spcPts val="1200"/>
              </a:spcAft>
              <a:buFont typeface="Wingdings" pitchFamily="2" charset="2"/>
              <a:buChar char="q"/>
            </a:pPr>
            <a:r>
              <a:rPr lang="en-IN" sz="2400" dirty="0" smtClean="0">
                <a:latin typeface="Arial Narrow" panose="020B0606020202030204" pitchFamily="34" charset="0"/>
              </a:rPr>
              <a:t>Government </a:t>
            </a:r>
            <a:r>
              <a:rPr lang="en-IN" sz="2400" dirty="0">
                <a:latin typeface="Arial Narrow" panose="020B0606020202030204" pitchFamily="34" charset="0"/>
              </a:rPr>
              <a:t>organizations are not allowed to work in secrecy in dealing with contracts, barring rare exceptions. </a:t>
            </a:r>
          </a:p>
          <a:p>
            <a:pPr marL="712788" lvl="1" indent="-538163" algn="just">
              <a:spcBef>
                <a:spcPts val="0"/>
              </a:spcBef>
              <a:spcAft>
                <a:spcPts val="1200"/>
              </a:spcAft>
              <a:buFont typeface="Wingdings" pitchFamily="2" charset="2"/>
              <a:buChar char="q"/>
            </a:pPr>
            <a:r>
              <a:rPr lang="en-IN" sz="2400" dirty="0">
                <a:latin typeface="Arial Narrow" panose="020B0606020202030204" pitchFamily="34" charset="0"/>
              </a:rPr>
              <a:t>Reasons for administrative decisions must be recorded, based on facts or opinions of knowledgeable persons again based on facts</a:t>
            </a:r>
            <a:r>
              <a:rPr lang="en-IN" sz="2400" dirty="0" smtClean="0">
                <a:latin typeface="Arial Narrow" panose="020B0606020202030204" pitchFamily="34" charset="0"/>
              </a:rPr>
              <a:t>.</a:t>
            </a:r>
          </a:p>
          <a:p>
            <a:pPr marL="712788" lvl="1" indent="-538163" algn="just">
              <a:spcBef>
                <a:spcPts val="0"/>
              </a:spcBef>
              <a:spcAft>
                <a:spcPts val="1200"/>
              </a:spcAft>
              <a:buFont typeface="Wingdings" pitchFamily="2" charset="2"/>
              <a:buChar char="q"/>
            </a:pPr>
            <a:r>
              <a:rPr lang="en-IN" sz="2400" dirty="0" smtClean="0">
                <a:latin typeface="Arial Narrow" panose="020B0606020202030204" pitchFamily="34" charset="0"/>
              </a:rPr>
              <a:t>Tendering Process or Public Auction is the basic requirement  for the award of any contract.</a:t>
            </a:r>
            <a:endParaRPr lang="en-IN" sz="2400" dirty="0">
              <a:latin typeface="Arial Narrow" panose="020B0606020202030204" pitchFamily="34" charset="0"/>
            </a:endParaRPr>
          </a:p>
          <a:p>
            <a:pPr marL="712788" lvl="1" indent="-538163" algn="just">
              <a:spcBef>
                <a:spcPts val="0"/>
              </a:spcBef>
              <a:spcAft>
                <a:spcPts val="1200"/>
              </a:spcAft>
              <a:buFont typeface="Wingdings" pitchFamily="2" charset="2"/>
              <a:buChar char="q"/>
            </a:pPr>
            <a:r>
              <a:rPr lang="en-IN" sz="2400" dirty="0">
                <a:latin typeface="Arial Narrow" panose="020B0606020202030204" pitchFamily="34" charset="0"/>
              </a:rPr>
              <a:t>Adequate publicity is essential.</a:t>
            </a:r>
          </a:p>
          <a:p>
            <a:pPr marL="712788" lvl="1" indent="-538163" algn="just">
              <a:spcBef>
                <a:spcPts val="0"/>
              </a:spcBef>
              <a:spcAft>
                <a:spcPts val="1200"/>
              </a:spcAft>
              <a:buFont typeface="Wingdings" pitchFamily="2" charset="2"/>
              <a:buChar char="q"/>
            </a:pPr>
            <a:r>
              <a:rPr lang="en-IN" sz="2400" dirty="0">
                <a:latin typeface="Arial Narrow" panose="020B0606020202030204" pitchFamily="34" charset="0"/>
              </a:rPr>
              <a:t>Officers engaged in public procurement have to perform fiduciary duty.</a:t>
            </a:r>
          </a:p>
          <a:p>
            <a:pPr marL="712788" lvl="1" indent="-538163" algn="just">
              <a:spcBef>
                <a:spcPts val="0"/>
              </a:spcBef>
              <a:spcAft>
                <a:spcPts val="1200"/>
              </a:spcAft>
              <a:buFont typeface="Wingdings" pitchFamily="2" charset="2"/>
              <a:buChar char="q"/>
            </a:pPr>
            <a:r>
              <a:rPr lang="en-IN" sz="2400" dirty="0">
                <a:latin typeface="Arial Narrow" panose="020B0606020202030204" pitchFamily="34" charset="0"/>
              </a:rPr>
              <a:t>There has to be fair play in the actions for procurement.</a:t>
            </a:r>
          </a:p>
          <a:p>
            <a:pPr marL="712788" lvl="1" indent="-538163" algn="just">
              <a:spcBef>
                <a:spcPts val="0"/>
              </a:spcBef>
              <a:spcAft>
                <a:spcPts val="1200"/>
              </a:spcAft>
              <a:buFont typeface="Wingdings" pitchFamily="2" charset="2"/>
              <a:buChar char="q"/>
            </a:pPr>
            <a:r>
              <a:rPr lang="en-IN" sz="2400" dirty="0">
                <a:latin typeface="Arial Narrow" panose="020B0606020202030204" pitchFamily="34" charset="0"/>
              </a:rPr>
              <a:t>Bid evaluation has to be strictly in accordance with the bid evaluation criteria stated while inviting the bid.</a:t>
            </a:r>
          </a:p>
          <a:p>
            <a:endParaRPr lang="en-IN" dirty="0"/>
          </a:p>
        </p:txBody>
      </p:sp>
    </p:spTree>
    <p:extLst>
      <p:ext uri="{BB962C8B-B14F-4D97-AF65-F5344CB8AC3E}">
        <p14:creationId xmlns="" xmlns:p14="http://schemas.microsoft.com/office/powerpoint/2010/main" val="1370989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10470277" cy="788893"/>
          </a:xfrm>
        </p:spPr>
        <p:txBody>
          <a:bodyPr>
            <a:normAutofit/>
          </a:bodyPr>
          <a:lstStyle/>
          <a:p>
            <a:pPr marL="0" indent="0" algn="ctr"/>
            <a:r>
              <a:rPr lang="en-IN" sz="3200" b="1" dirty="0" smtClean="0">
                <a:latin typeface="Arial Narrow" panose="020B0606020202030204" pitchFamily="34" charset="0"/>
              </a:rPr>
              <a:t>Weaknesses </a:t>
            </a:r>
            <a:r>
              <a:rPr lang="en-IN" sz="3200" b="1" dirty="0">
                <a:latin typeface="Arial Narrow" panose="020B0606020202030204" pitchFamily="34" charset="0"/>
              </a:rPr>
              <a:t>in the existing system</a:t>
            </a:r>
          </a:p>
        </p:txBody>
      </p:sp>
      <p:sp>
        <p:nvSpPr>
          <p:cNvPr id="3" name="Content Placeholder 2"/>
          <p:cNvSpPr>
            <a:spLocks noGrp="1"/>
          </p:cNvSpPr>
          <p:nvPr>
            <p:ph idx="1"/>
          </p:nvPr>
        </p:nvSpPr>
        <p:spPr>
          <a:xfrm>
            <a:off x="677335" y="1815922"/>
            <a:ext cx="10470276" cy="4571431"/>
          </a:xfrm>
        </p:spPr>
        <p:txBody>
          <a:bodyPr>
            <a:normAutofit fontScale="85000" lnSpcReduction="20000"/>
          </a:bodyPr>
          <a:lstStyle/>
          <a:p>
            <a:pPr marL="0" indent="0">
              <a:buNone/>
            </a:pPr>
            <a:endParaRPr lang="en-IN" sz="1800" u="sng" dirty="0" smtClean="0">
              <a:latin typeface="Arial Narrow" panose="020B0606020202030204" pitchFamily="34" charset="0"/>
            </a:endParaRPr>
          </a:p>
          <a:p>
            <a:pPr marL="800080" lvl="1" indent="-400041">
              <a:lnSpc>
                <a:spcPct val="110000"/>
              </a:lnSpc>
              <a:spcBef>
                <a:spcPts val="600"/>
              </a:spcBef>
              <a:spcAft>
                <a:spcPts val="600"/>
              </a:spcAft>
              <a:buFont typeface="Wingdings" panose="05000000000000000000" pitchFamily="2" charset="2"/>
              <a:buChar char="q"/>
            </a:pPr>
            <a:r>
              <a:rPr lang="en-IN" sz="2800" dirty="0">
                <a:latin typeface="Arial Narrow" panose="020B0606020202030204" pitchFamily="34" charset="0"/>
              </a:rPr>
              <a:t>Absence of a dedicated Policy making Department</a:t>
            </a:r>
          </a:p>
          <a:p>
            <a:pPr marL="800080" lvl="1" indent="-400041">
              <a:lnSpc>
                <a:spcPct val="110000"/>
              </a:lnSpc>
              <a:spcBef>
                <a:spcPts val="600"/>
              </a:spcBef>
              <a:spcAft>
                <a:spcPts val="600"/>
              </a:spcAft>
              <a:buFont typeface="Wingdings" panose="05000000000000000000" pitchFamily="2" charset="2"/>
              <a:buChar char="q"/>
            </a:pPr>
            <a:r>
              <a:rPr lang="en-IN" sz="2800" dirty="0">
                <a:latin typeface="Arial Narrow" panose="020B0606020202030204" pitchFamily="34" charset="0"/>
              </a:rPr>
              <a:t>Absence of Legal Framework</a:t>
            </a:r>
          </a:p>
          <a:p>
            <a:pPr marL="800080" lvl="1" indent="-400041">
              <a:lnSpc>
                <a:spcPct val="110000"/>
              </a:lnSpc>
              <a:spcBef>
                <a:spcPts val="600"/>
              </a:spcBef>
              <a:spcAft>
                <a:spcPts val="600"/>
              </a:spcAft>
              <a:buFont typeface="Wingdings" panose="05000000000000000000" pitchFamily="2" charset="2"/>
              <a:buChar char="q"/>
            </a:pPr>
            <a:r>
              <a:rPr lang="en-IN" sz="2800" dirty="0">
                <a:latin typeface="Arial Narrow" panose="020B0606020202030204" pitchFamily="34" charset="0"/>
              </a:rPr>
              <a:t>Absence of Standard </a:t>
            </a:r>
            <a:r>
              <a:rPr lang="en-IN" sz="2800" dirty="0" smtClean="0">
                <a:latin typeface="Arial Narrow" panose="020B0606020202030204" pitchFamily="34" charset="0"/>
              </a:rPr>
              <a:t>Documents</a:t>
            </a:r>
          </a:p>
          <a:p>
            <a:pPr marL="800080" lvl="1" indent="-400041">
              <a:lnSpc>
                <a:spcPct val="110000"/>
              </a:lnSpc>
              <a:spcBef>
                <a:spcPts val="600"/>
              </a:spcBef>
              <a:spcAft>
                <a:spcPts val="600"/>
              </a:spcAft>
              <a:buFont typeface="Wingdings" panose="05000000000000000000" pitchFamily="2" charset="2"/>
              <a:buChar char="q"/>
            </a:pPr>
            <a:r>
              <a:rPr lang="en-IN" sz="2800" dirty="0" smtClean="0">
                <a:latin typeface="Arial Narrow" panose="020B0606020202030204" pitchFamily="34" charset="0"/>
              </a:rPr>
              <a:t>Nomination basis</a:t>
            </a:r>
            <a:endParaRPr lang="en-IN" sz="2800" dirty="0">
              <a:latin typeface="Arial Narrow" panose="020B0606020202030204" pitchFamily="34" charset="0"/>
            </a:endParaRPr>
          </a:p>
          <a:p>
            <a:pPr marL="800080" lvl="1" indent="-400041">
              <a:lnSpc>
                <a:spcPct val="110000"/>
              </a:lnSpc>
              <a:spcBef>
                <a:spcPts val="600"/>
              </a:spcBef>
              <a:spcAft>
                <a:spcPts val="600"/>
              </a:spcAft>
              <a:buFont typeface="Wingdings" panose="05000000000000000000" pitchFamily="2" charset="2"/>
              <a:buChar char="q"/>
            </a:pPr>
            <a:r>
              <a:rPr lang="en-IN" sz="2800" dirty="0" smtClean="0">
                <a:latin typeface="Arial Narrow" panose="020B0606020202030204" pitchFamily="34" charset="0"/>
              </a:rPr>
              <a:t>Limited </a:t>
            </a:r>
            <a:r>
              <a:rPr lang="en-IN" sz="2800" dirty="0">
                <a:latin typeface="Arial Narrow" panose="020B0606020202030204" pitchFamily="34" charset="0"/>
              </a:rPr>
              <a:t>number of Suppliers / List of Registered Vendors</a:t>
            </a:r>
          </a:p>
          <a:p>
            <a:pPr marL="800080" lvl="1" indent="-400041">
              <a:lnSpc>
                <a:spcPct val="110000"/>
              </a:lnSpc>
              <a:spcBef>
                <a:spcPts val="600"/>
              </a:spcBef>
              <a:spcAft>
                <a:spcPts val="600"/>
              </a:spcAft>
              <a:buFont typeface="Wingdings" panose="05000000000000000000" pitchFamily="2" charset="2"/>
              <a:buChar char="q"/>
            </a:pPr>
            <a:r>
              <a:rPr lang="en-IN" sz="2800" dirty="0">
                <a:latin typeface="Arial Narrow" panose="020B0606020202030204" pitchFamily="34" charset="0"/>
              </a:rPr>
              <a:t>Two Envelope System</a:t>
            </a:r>
          </a:p>
          <a:p>
            <a:pPr marL="800080" lvl="1" indent="-400041">
              <a:lnSpc>
                <a:spcPct val="110000"/>
              </a:lnSpc>
              <a:spcBef>
                <a:spcPts val="600"/>
              </a:spcBef>
              <a:spcAft>
                <a:spcPts val="600"/>
              </a:spcAft>
              <a:buFont typeface="Wingdings" panose="05000000000000000000" pitchFamily="2" charset="2"/>
              <a:buChar char="q"/>
            </a:pPr>
            <a:r>
              <a:rPr lang="en-IN" sz="2800" dirty="0">
                <a:latin typeface="Arial Narrow" panose="020B0606020202030204" pitchFamily="34" charset="0"/>
              </a:rPr>
              <a:t>Delay in Tender Processing and Award Decision</a:t>
            </a:r>
          </a:p>
          <a:p>
            <a:pPr marL="800080" lvl="1" indent="-400041">
              <a:lnSpc>
                <a:spcPct val="110000"/>
              </a:lnSpc>
              <a:spcBef>
                <a:spcPts val="600"/>
              </a:spcBef>
              <a:spcAft>
                <a:spcPts val="600"/>
              </a:spcAft>
              <a:buFont typeface="Wingdings" panose="05000000000000000000" pitchFamily="2" charset="2"/>
              <a:buChar char="q"/>
            </a:pPr>
            <a:r>
              <a:rPr lang="en-IN" sz="2800" dirty="0">
                <a:latin typeface="Arial Narrow" panose="020B0606020202030204" pitchFamily="34" charset="0"/>
              </a:rPr>
              <a:t>Works </a:t>
            </a:r>
            <a:r>
              <a:rPr lang="en-IN" sz="2800" dirty="0" smtClean="0">
                <a:latin typeface="Arial Narrow" panose="020B0606020202030204" pitchFamily="34" charset="0"/>
              </a:rPr>
              <a:t>contract</a:t>
            </a:r>
            <a:endParaRPr lang="en-IN" sz="2800" dirty="0">
              <a:latin typeface="Arial Narrow" panose="020B0606020202030204" pitchFamily="34" charset="0"/>
            </a:endParaRPr>
          </a:p>
          <a:p>
            <a:pPr marL="800080" lvl="1" indent="-400041">
              <a:lnSpc>
                <a:spcPct val="110000"/>
              </a:lnSpc>
              <a:spcBef>
                <a:spcPts val="600"/>
              </a:spcBef>
              <a:spcAft>
                <a:spcPts val="600"/>
              </a:spcAft>
              <a:buFont typeface="Wingdings" panose="05000000000000000000" pitchFamily="2" charset="2"/>
              <a:buChar char="q"/>
            </a:pPr>
            <a:r>
              <a:rPr lang="en-IN" sz="2800" dirty="0">
                <a:latin typeface="Arial Narrow" panose="020B0606020202030204" pitchFamily="34" charset="0"/>
              </a:rPr>
              <a:t>Negotiation</a:t>
            </a:r>
          </a:p>
        </p:txBody>
      </p:sp>
    </p:spTree>
    <p:extLst>
      <p:ext uri="{BB962C8B-B14F-4D97-AF65-F5344CB8AC3E}">
        <p14:creationId xmlns="" xmlns:p14="http://schemas.microsoft.com/office/powerpoint/2010/main" val="614458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545208"/>
            <a:ext cx="10429936" cy="665407"/>
          </a:xfrm>
        </p:spPr>
        <p:txBody>
          <a:bodyPr>
            <a:noAutofit/>
          </a:bodyPr>
          <a:lstStyle/>
          <a:p>
            <a:pPr algn="ctr"/>
            <a:r>
              <a:rPr lang="en-IN" sz="3200" b="1" dirty="0" smtClean="0">
                <a:latin typeface="Arial Narrow" panose="020B0606020202030204" pitchFamily="34" charset="0"/>
              </a:rPr>
              <a:t>Way </a:t>
            </a:r>
            <a:r>
              <a:rPr lang="en-IN" sz="3200" b="1" dirty="0">
                <a:latin typeface="Arial Narrow" panose="020B0606020202030204" pitchFamily="34" charset="0"/>
              </a:rPr>
              <a:t>Forward</a:t>
            </a:r>
            <a:r>
              <a:rPr lang="en-IN" sz="3200" u="sng" dirty="0">
                <a:latin typeface="Arial Narrow" panose="020B0606020202030204" pitchFamily="34" charset="0"/>
              </a:rPr>
              <a:t/>
            </a:r>
            <a:br>
              <a:rPr lang="en-IN" sz="3200" u="sng" dirty="0">
                <a:latin typeface="Arial Narrow" panose="020B0606020202030204" pitchFamily="34" charset="0"/>
              </a:rPr>
            </a:br>
            <a:endParaRPr lang="en-IN" sz="3200" dirty="0"/>
          </a:p>
        </p:txBody>
      </p:sp>
      <p:sp>
        <p:nvSpPr>
          <p:cNvPr id="3" name="Content Placeholder 2"/>
          <p:cNvSpPr>
            <a:spLocks noGrp="1"/>
          </p:cNvSpPr>
          <p:nvPr>
            <p:ph idx="1"/>
          </p:nvPr>
        </p:nvSpPr>
        <p:spPr>
          <a:xfrm>
            <a:off x="677334" y="1210615"/>
            <a:ext cx="10900584" cy="5338103"/>
          </a:xfrm>
        </p:spPr>
        <p:txBody>
          <a:bodyPr>
            <a:normAutofit/>
          </a:bodyPr>
          <a:lstStyle/>
          <a:p>
            <a:pPr marL="0" indent="0">
              <a:buNone/>
            </a:pPr>
            <a:endParaRPr lang="en-IN" sz="1800" dirty="0" smtClean="0">
              <a:latin typeface="Arial Narrow" panose="020B0606020202030204" pitchFamily="34" charset="0"/>
            </a:endParaRPr>
          </a:p>
          <a:p>
            <a:pPr marL="538163" indent="-538163">
              <a:buFont typeface="Wingdings" panose="05000000000000000000" pitchFamily="2" charset="2"/>
              <a:buChar char="q"/>
            </a:pPr>
            <a:r>
              <a:rPr lang="en-IN" sz="2400" dirty="0" smtClean="0">
                <a:latin typeface="Arial Narrow" panose="020B0606020202030204" pitchFamily="34" charset="0"/>
              </a:rPr>
              <a:t>Public Procurement Law</a:t>
            </a:r>
          </a:p>
          <a:p>
            <a:pPr marL="538163" indent="-538163" algn="just">
              <a:buFont typeface="Wingdings" panose="05000000000000000000" pitchFamily="2" charset="2"/>
              <a:buChar char="q"/>
            </a:pPr>
            <a:r>
              <a:rPr lang="en-IN" sz="2400" dirty="0" smtClean="0">
                <a:latin typeface="Arial Narrow" panose="020B0606020202030204" pitchFamily="34" charset="0"/>
              </a:rPr>
              <a:t>Institutional framework preferably dedicated department/unit within the Ministry of Finance</a:t>
            </a:r>
          </a:p>
          <a:p>
            <a:pPr marL="538163" indent="-538163" algn="just">
              <a:buFont typeface="Wingdings" panose="05000000000000000000" pitchFamily="2" charset="2"/>
              <a:buChar char="q"/>
            </a:pPr>
            <a:r>
              <a:rPr lang="en-IN" sz="2400" dirty="0" smtClean="0">
                <a:latin typeface="Arial Narrow" panose="020B0606020202030204" pitchFamily="34" charset="0"/>
              </a:rPr>
              <a:t>Standardization including the procedures, tender documents and general conditions of contract</a:t>
            </a:r>
          </a:p>
          <a:p>
            <a:pPr marL="538163" indent="-538163" algn="just">
              <a:buFont typeface="Wingdings" panose="05000000000000000000" pitchFamily="2" charset="2"/>
              <a:buChar char="q"/>
            </a:pPr>
            <a:r>
              <a:rPr lang="en-IN" sz="2400" dirty="0" smtClean="0">
                <a:latin typeface="Arial Narrow" panose="020B0606020202030204" pitchFamily="34" charset="0"/>
              </a:rPr>
              <a:t>Competitive bidding should be the norm for procurement unless permitted and justified in special cases</a:t>
            </a:r>
          </a:p>
          <a:p>
            <a:pPr marL="901700" lvl="2" indent="-363538" algn="just">
              <a:lnSpc>
                <a:spcPct val="100000"/>
              </a:lnSpc>
              <a:spcBef>
                <a:spcPts val="0"/>
              </a:spcBef>
              <a:spcAft>
                <a:spcPts val="1200"/>
              </a:spcAft>
              <a:buFont typeface="+mj-lt"/>
              <a:buAutoNum type="romanUcPeriod"/>
            </a:pPr>
            <a:r>
              <a:rPr lang="en-IN" sz="2400" dirty="0">
                <a:latin typeface="Arial Narrow" panose="020B0606020202030204" pitchFamily="34" charset="0"/>
              </a:rPr>
              <a:t>Evaluation criteria should be clearly spelt out in tender documents</a:t>
            </a:r>
          </a:p>
          <a:p>
            <a:pPr marL="901700" lvl="2" indent="-363538" algn="just">
              <a:lnSpc>
                <a:spcPct val="100000"/>
              </a:lnSpc>
              <a:spcBef>
                <a:spcPts val="0"/>
              </a:spcBef>
              <a:spcAft>
                <a:spcPts val="1200"/>
              </a:spcAft>
              <a:buFont typeface="+mj-lt"/>
              <a:buAutoNum type="romanUcPeriod"/>
            </a:pPr>
            <a:r>
              <a:rPr lang="en-IN" sz="2400" dirty="0">
                <a:latin typeface="Arial Narrow" panose="020B0606020202030204" pitchFamily="34" charset="0"/>
              </a:rPr>
              <a:t>Evaluation as per the declared criteria</a:t>
            </a:r>
          </a:p>
          <a:p>
            <a:pPr marL="901700" lvl="2" indent="-363538" algn="just">
              <a:lnSpc>
                <a:spcPct val="100000"/>
              </a:lnSpc>
              <a:spcBef>
                <a:spcPts val="0"/>
              </a:spcBef>
              <a:spcAft>
                <a:spcPts val="1200"/>
              </a:spcAft>
              <a:buFont typeface="+mj-lt"/>
              <a:buAutoNum type="romanUcPeriod"/>
            </a:pPr>
            <a:r>
              <a:rPr lang="en-IN" sz="2400" dirty="0">
                <a:latin typeface="Arial Narrow" panose="020B0606020202030204" pitchFamily="34" charset="0"/>
              </a:rPr>
              <a:t>Public opening of tendering should be mandatory</a:t>
            </a:r>
          </a:p>
          <a:p>
            <a:pPr marL="901700" lvl="2" indent="-363538" algn="just">
              <a:lnSpc>
                <a:spcPct val="100000"/>
              </a:lnSpc>
              <a:spcBef>
                <a:spcPts val="0"/>
              </a:spcBef>
              <a:spcAft>
                <a:spcPts val="1200"/>
              </a:spcAft>
              <a:buFont typeface="+mj-lt"/>
              <a:buAutoNum type="romanUcPeriod"/>
            </a:pPr>
            <a:r>
              <a:rPr lang="en-IN" sz="2400" dirty="0">
                <a:latin typeface="Arial Narrow" panose="020B0606020202030204" pitchFamily="34" charset="0"/>
              </a:rPr>
              <a:t>Introduce debriefing procedure</a:t>
            </a:r>
          </a:p>
          <a:p>
            <a:pPr marL="901700" lvl="2" indent="-363538" algn="just">
              <a:lnSpc>
                <a:spcPct val="100000"/>
              </a:lnSpc>
              <a:spcBef>
                <a:spcPts val="0"/>
              </a:spcBef>
              <a:spcAft>
                <a:spcPts val="1200"/>
              </a:spcAft>
              <a:buFont typeface="+mj-lt"/>
              <a:buAutoNum type="romanUcPeriod"/>
            </a:pPr>
            <a:r>
              <a:rPr lang="en-IN" sz="2400" dirty="0">
                <a:latin typeface="Arial Narrow" panose="020B0606020202030204" pitchFamily="34" charset="0"/>
              </a:rPr>
              <a:t>Result of the tendering process in the Public domain</a:t>
            </a:r>
          </a:p>
        </p:txBody>
      </p:sp>
    </p:spTree>
    <p:extLst>
      <p:ext uri="{BB962C8B-B14F-4D97-AF65-F5344CB8AC3E}">
        <p14:creationId xmlns="" xmlns:p14="http://schemas.microsoft.com/office/powerpoint/2010/main" val="1598005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2119</TotalTime>
  <Words>1786</Words>
  <Application>Microsoft Office PowerPoint</Application>
  <PresentationFormat>Custom</PresentationFormat>
  <Paragraphs>166</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 PUBLIC  PROCUREMENT PROCESSES  by  Rakesh  Jain Deputy Comptroller &amp; Auditor General  </vt:lpstr>
      <vt:lpstr>Outline of Presentation </vt:lpstr>
      <vt:lpstr>PROCUREMENT </vt:lpstr>
      <vt:lpstr>Slide 4</vt:lpstr>
      <vt:lpstr>    Executive Instructions   </vt:lpstr>
      <vt:lpstr>  Fundamental principles  </vt:lpstr>
      <vt:lpstr>Principles laid down by Supreme Court  </vt:lpstr>
      <vt:lpstr>Weaknesses in the existing system</vt:lpstr>
      <vt:lpstr>Way Forward </vt:lpstr>
      <vt:lpstr>Slide 10</vt:lpstr>
      <vt:lpstr>         The  Public Procurement Bill -Objectives</vt:lpstr>
      <vt:lpstr>Basic Features</vt:lpstr>
      <vt:lpstr> Fodder Scam - Purchase of feed &amp; fodder</vt:lpstr>
      <vt:lpstr>Slide 14</vt:lpstr>
      <vt:lpstr>Medicines </vt:lpstr>
      <vt:lpstr>Artificial Insemination </vt:lpstr>
      <vt:lpstr>DDOs &amp; Treasuries </vt:lpstr>
      <vt:lpstr>Finance Department  </vt:lpstr>
      <vt:lpstr>Slide 19</vt:lpstr>
      <vt:lpstr>  Best Practices in Power Grid </vt:lpstr>
      <vt:lpstr>Slide 21</vt:lpstr>
    </vt:vector>
  </TitlesOfParts>
  <Company>Comptroller And Auditor General of India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CAG</dc:creator>
  <cp:lastModifiedBy>user</cp:lastModifiedBy>
  <cp:revision>179</cp:revision>
  <cp:lastPrinted>2015-09-28T04:52:34Z</cp:lastPrinted>
  <dcterms:created xsi:type="dcterms:W3CDTF">2015-08-31T05:17:42Z</dcterms:created>
  <dcterms:modified xsi:type="dcterms:W3CDTF">2016-01-17T03:04:06Z</dcterms:modified>
</cp:coreProperties>
</file>